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31"/>
  </p:notesMasterIdLst>
  <p:sldIdLst>
    <p:sldId id="256" r:id="rId4"/>
    <p:sldId id="262" r:id="rId5"/>
    <p:sldId id="257" r:id="rId6"/>
    <p:sldId id="259" r:id="rId7"/>
    <p:sldId id="260" r:id="rId8"/>
    <p:sldId id="289" r:id="rId9"/>
    <p:sldId id="290" r:id="rId10"/>
    <p:sldId id="266" r:id="rId11"/>
    <p:sldId id="291" r:id="rId12"/>
    <p:sldId id="292" r:id="rId13"/>
    <p:sldId id="302" r:id="rId14"/>
    <p:sldId id="293" r:id="rId15"/>
    <p:sldId id="294" r:id="rId16"/>
    <p:sldId id="295" r:id="rId17"/>
    <p:sldId id="296" r:id="rId18"/>
    <p:sldId id="297" r:id="rId19"/>
    <p:sldId id="298" r:id="rId20"/>
    <p:sldId id="300" r:id="rId21"/>
    <p:sldId id="301" r:id="rId22"/>
    <p:sldId id="303" r:id="rId23"/>
    <p:sldId id="304" r:id="rId24"/>
    <p:sldId id="278" r:id="rId25"/>
    <p:sldId id="279" r:id="rId26"/>
    <p:sldId id="306" r:id="rId27"/>
    <p:sldId id="307" r:id="rId28"/>
    <p:sldId id="281" r:id="rId29"/>
    <p:sldId id="305" r:id="rId3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914" autoAdjust="0"/>
    <p:restoredTop sz="94660"/>
  </p:normalViewPr>
  <p:slideViewPr>
    <p:cSldViewPr snapToGrid="0">
      <p:cViewPr varScale="1">
        <p:scale>
          <a:sx n="80" d="100"/>
          <a:sy n="80" d="100"/>
        </p:scale>
        <p:origin x="84" y="2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8" name="PlaceHolder 1"/>
          <p:cNvSpPr>
            <a:spLocks noGrp="1"/>
          </p:cNvSpPr>
          <p:nvPr>
            <p:ph type="body"/>
          </p:nvPr>
        </p:nvSpPr>
        <p:spPr>
          <a:xfrm>
            <a:off x="777240" y="4777560"/>
            <a:ext cx="6217560" cy="452592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09" name="PlaceHolder 2"/>
          <p:cNvSpPr>
            <a:spLocks noGrp="1"/>
          </p:cNvSpPr>
          <p:nvPr>
            <p:ph type="hdr"/>
          </p:nvPr>
        </p:nvSpPr>
        <p:spPr>
          <a:xfrm>
            <a:off x="0" y="0"/>
            <a:ext cx="3372840" cy="50256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10" name="PlaceHolder 3"/>
          <p:cNvSpPr>
            <a:spLocks noGrp="1"/>
          </p:cNvSpPr>
          <p:nvPr>
            <p:ph type="dt"/>
          </p:nvPr>
        </p:nvSpPr>
        <p:spPr>
          <a:xfrm>
            <a:off x="4399200" y="0"/>
            <a:ext cx="3372840" cy="50256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11" name="PlaceHolder 4"/>
          <p:cNvSpPr>
            <a:spLocks noGrp="1"/>
          </p:cNvSpPr>
          <p:nvPr>
            <p:ph type="ftr"/>
          </p:nvPr>
        </p:nvSpPr>
        <p:spPr>
          <a:xfrm>
            <a:off x="0" y="9555480"/>
            <a:ext cx="3372840" cy="50256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12" name="PlaceHolder 5"/>
          <p:cNvSpPr>
            <a:spLocks noGrp="1"/>
          </p:cNvSpPr>
          <p:nvPr>
            <p:ph type="sldNum"/>
          </p:nvPr>
        </p:nvSpPr>
        <p:spPr>
          <a:xfrm>
            <a:off x="4399200" y="9555480"/>
            <a:ext cx="3372840" cy="502560"/>
          </a:xfrm>
          <a:prstGeom prst="rect">
            <a:avLst/>
          </a:prstGeom>
        </p:spPr>
        <p:txBody>
          <a:bodyPr lIns="0" tIns="0" rIns="0" bIns="0" anchor="b"/>
          <a:lstStyle/>
          <a:p>
            <a:pPr algn="r"/>
            <a:fld id="{85386F11-A667-4B4A-A502-DE05BBE7260D}"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921681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1</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57357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10</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868341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11</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99896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12</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666961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Statistical Insight is going away because of low usage.  We’re looking at</a:t>
            </a:r>
            <a:r>
              <a:rPr lang="en-US" baseline="0" dirty="0" smtClean="0"/>
              <a:t> other big compilations.</a:t>
            </a:r>
            <a:endParaRPr lang="en-US" dirty="0"/>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13</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713144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14</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84418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15</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79784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16</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7970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17</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113886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18</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77254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19</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624711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2</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621361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20</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875584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21</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37908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22</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540219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body"/>
          </p:nvPr>
        </p:nvSpPr>
        <p:spPr>
          <a:xfrm>
            <a:off x="701640" y="4473720"/>
            <a:ext cx="5606280" cy="3660120"/>
          </a:xfrm>
          <a:prstGeom prst="rect">
            <a:avLst/>
          </a:prstGeom>
        </p:spPr>
        <p:txBody>
          <a:bodyPr lIns="0" tIns="0" rIns="0" bIns="0"/>
          <a:lstStyle/>
          <a:p>
            <a:r>
              <a:rPr lang="en-US" sz="2000" b="0" strike="noStrike" spc="-1">
                <a:solidFill>
                  <a:srgbClr val="000000"/>
                </a:solidFill>
                <a:uFill>
                  <a:solidFill>
                    <a:srgbClr val="FFFFFF"/>
                  </a:solidFill>
                </a:uFill>
                <a:latin typeface="Arial"/>
              </a:rPr>
              <a:t>D.  LC classification is more flexible for managing large collections and for creating niches for new knowledge.  (Trivia: the University of Illinois at Urbana-Champaign is probably the last significant library to organize its “holdings” mostly by Dewey, and some call numbers there are 21 digits long (18 to the right of the decimal point) – which is hard to </a:t>
            </a:r>
            <a:r>
              <a:rPr lang="en-US" sz="2000" b="0" i="1" strike="noStrike" spc="-1">
                <a:solidFill>
                  <a:srgbClr val="000000"/>
                </a:solidFill>
                <a:uFill>
                  <a:solidFill>
                    <a:srgbClr val="FFFFFF"/>
                  </a:solidFill>
                </a:uFill>
                <a:latin typeface="Arial"/>
              </a:rPr>
              <a:t>read </a:t>
            </a:r>
            <a:r>
              <a:rPr lang="en-US" sz="2000" b="0" strike="noStrike" spc="-1">
                <a:solidFill>
                  <a:srgbClr val="000000"/>
                </a:solidFill>
                <a:uFill>
                  <a:solidFill>
                    <a:srgbClr val="FFFFFF"/>
                  </a:solidFill>
                </a:uFill>
                <a:latin typeface="Arial"/>
              </a:rPr>
              <a:t>correctly, much less remember or write down.)</a:t>
            </a:r>
          </a:p>
          <a:p>
            <a:endParaRPr lang="en-US" sz="2000" b="0" strike="noStrike" spc="-1">
              <a:solidFill>
                <a:srgbClr val="000000"/>
              </a:solidFill>
              <a:uFill>
                <a:solidFill>
                  <a:srgbClr val="FFFFFF"/>
                </a:solidFill>
              </a:uFill>
              <a:latin typeface="Arial"/>
            </a:endParaRPr>
          </a:p>
          <a:p>
            <a:r>
              <a:rPr lang="en-US" sz="2000" b="0" strike="noStrike" spc="-1">
                <a:solidFill>
                  <a:srgbClr val="000000"/>
                </a:solidFill>
                <a:uFill>
                  <a:solidFill>
                    <a:srgbClr val="FFFFFF"/>
                  </a:solidFill>
                </a:uFill>
                <a:latin typeface="Arial"/>
              </a:rPr>
              <a:t>Library catalogs, including Addison, can </a:t>
            </a:r>
            <a:r>
              <a:rPr lang="en-US" sz="2000" b="1" strike="noStrike" spc="-1">
                <a:solidFill>
                  <a:srgbClr val="000000"/>
                </a:solidFill>
                <a:uFill>
                  <a:solidFill>
                    <a:srgbClr val="FFFFFF"/>
                  </a:solidFill>
                </a:uFill>
                <a:latin typeface="Arial"/>
              </a:rPr>
              <a:t>display </a:t>
            </a:r>
            <a:r>
              <a:rPr lang="en-US" sz="2000" b="0" strike="noStrike" spc="-1">
                <a:solidFill>
                  <a:srgbClr val="000000"/>
                </a:solidFill>
                <a:uFill>
                  <a:solidFill>
                    <a:srgbClr val="FFFFFF"/>
                  </a:solidFill>
                </a:uFill>
                <a:latin typeface="Arial"/>
              </a:rPr>
              <a:t>records</a:t>
            </a:r>
            <a:r>
              <a:rPr lang="en-US" sz="2000" b="1" strike="noStrike" spc="-1">
                <a:solidFill>
                  <a:srgbClr val="000000"/>
                </a:solidFill>
                <a:uFill>
                  <a:solidFill>
                    <a:srgbClr val="FFFFFF"/>
                  </a:solidFill>
                </a:uFill>
                <a:latin typeface="Arial"/>
              </a:rPr>
              <a:t> </a:t>
            </a:r>
            <a:r>
              <a:rPr lang="en-US" sz="2000" b="0" strike="noStrike" spc="-1">
                <a:solidFill>
                  <a:srgbClr val="000000"/>
                </a:solidFill>
                <a:uFill>
                  <a:solidFill>
                    <a:srgbClr val="FFFFFF"/>
                  </a:solidFill>
                </a:uFill>
                <a:latin typeface="Arial"/>
              </a:rPr>
              <a:t>alphabetically by title, alphabetically by author (family name first), alphabetically by subject heading, but the books themselves are </a:t>
            </a:r>
            <a:r>
              <a:rPr lang="en-US" sz="2000" b="1" strike="noStrike" spc="-1">
                <a:solidFill>
                  <a:srgbClr val="000000"/>
                </a:solidFill>
                <a:uFill>
                  <a:solidFill>
                    <a:srgbClr val="FFFFFF"/>
                  </a:solidFill>
                </a:uFill>
                <a:latin typeface="Arial"/>
              </a:rPr>
              <a:t>shelved by call number</a:t>
            </a:r>
            <a:r>
              <a:rPr lang="en-US" sz="2000" b="0" strike="noStrike" spc="-1">
                <a:solidFill>
                  <a:srgbClr val="000000"/>
                </a:solidFill>
                <a:uFill>
                  <a:solidFill>
                    <a:srgbClr val="FFFFFF"/>
                  </a:solidFill>
                </a:uFill>
                <a:latin typeface="Arial"/>
              </a:rPr>
              <a:t>; even in specialized subsections (like Reference, Juvenile, Scripts, and Gov Docs) that break up the sequence in the book stacks, books in those subsections are organized in call-number order.</a:t>
            </a:r>
          </a:p>
          <a:p>
            <a:endParaRPr lang="en-US" sz="2000" b="0" strike="noStrike" spc="-1">
              <a:solidFill>
                <a:srgbClr val="000000"/>
              </a:solidFill>
              <a:uFill>
                <a:solidFill>
                  <a:srgbClr val="FFFFFF"/>
                </a:solidFill>
              </a:uFill>
              <a:latin typeface="Arial"/>
            </a:endParaRPr>
          </a:p>
          <a:p>
            <a:r>
              <a:rPr lang="en-US" sz="2000" b="0" strike="noStrike" spc="-1">
                <a:solidFill>
                  <a:srgbClr val="000000"/>
                </a:solidFill>
                <a:uFill>
                  <a:solidFill>
                    <a:srgbClr val="FFFFFF"/>
                  </a:solidFill>
                </a:uFill>
                <a:latin typeface="Arial"/>
              </a:rPr>
              <a:t>In Newman Library, call numbers start at the main (double) elevators and increase </a:t>
            </a:r>
            <a:r>
              <a:rPr lang="en-US" sz="2000" b="1" strike="noStrike" spc="-1">
                <a:solidFill>
                  <a:srgbClr val="000000"/>
                </a:solidFill>
                <a:uFill>
                  <a:solidFill>
                    <a:srgbClr val="FFFFFF"/>
                  </a:solidFill>
                </a:uFill>
                <a:latin typeface="Arial"/>
              </a:rPr>
              <a:t>clockwise</a:t>
            </a:r>
            <a:r>
              <a:rPr lang="en-US" sz="2000" b="0" strike="noStrike" spc="-1">
                <a:solidFill>
                  <a:srgbClr val="000000"/>
                </a:solidFill>
                <a:uFill>
                  <a:solidFill>
                    <a:srgbClr val="FFFFFF"/>
                  </a:solidFill>
                </a:uFill>
                <a:latin typeface="Arial"/>
              </a:rPr>
              <a:t> around the building.  If you keep turning right, you’ll get where you need to.  (Fifth floor is only on curved side of building, so there you turn right: higher numbers are further back.)</a:t>
            </a:r>
          </a:p>
        </p:txBody>
      </p:sp>
      <p:sp>
        <p:nvSpPr>
          <p:cNvPr id="253" name="CustomShape 2"/>
          <p:cNvSpPr/>
          <p:nvPr/>
        </p:nvSpPr>
        <p:spPr>
          <a:xfrm>
            <a:off x="3970440" y="8829720"/>
            <a:ext cx="3037680" cy="46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3246E23-E28C-4F17-97DC-B6B5F2C133B5}" type="slidenum">
              <a:rPr lang="en-US" sz="1800" b="0" strike="noStrike" spc="-1">
                <a:solidFill>
                  <a:srgbClr val="000000"/>
                </a:solidFill>
                <a:uFill>
                  <a:solidFill>
                    <a:srgbClr val="FFFFFF"/>
                  </a:solidFill>
                </a:uFill>
                <a:latin typeface="+mn-lt"/>
                <a:ea typeface="+mn-ea"/>
              </a:rPr>
              <a:t>23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874380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24</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33647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25</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366553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26</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91205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27</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65023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3</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571075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4</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57630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5</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686636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6</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368308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7</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59660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1" dirty="0" smtClean="0"/>
              <a:t>Bookmark these</a:t>
            </a:r>
            <a:r>
              <a:rPr lang="en-US" dirty="0" smtClean="0"/>
              <a:t>:</a:t>
            </a:r>
            <a:r>
              <a:rPr lang="en-US" baseline="0" dirty="0" smtClean="0"/>
              <a:t>  </a:t>
            </a:r>
            <a:r>
              <a:rPr lang="en-US" dirty="0" smtClean="0"/>
              <a:t>Subject guides A-Z:</a:t>
            </a:r>
            <a:r>
              <a:rPr lang="en-US" baseline="0" dirty="0" smtClean="0"/>
              <a:t>  &lt;https://guides.lib.vt.edu/subject-guides&gt;    Databases A-Z: &lt;https://guides.lib.vt.edu/az.php&gt;</a:t>
            </a:r>
            <a:endParaRPr lang="en-US" dirty="0"/>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8</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03292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85386F11-A667-4B4A-A502-DE05BBE7260D}" type="slidenum">
              <a:rPr lang="en-US" sz="1400" b="0" strike="noStrike" spc="-1" smtClean="0">
                <a:solidFill>
                  <a:srgbClr val="000000"/>
                </a:solidFill>
                <a:uFill>
                  <a:solidFill>
                    <a:srgbClr val="FFFFFF"/>
                  </a:solidFill>
                </a:uFill>
                <a:latin typeface="Times New Roman"/>
              </a:rPr>
              <a:t>9</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541550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0" name="PlaceHolder 5"/>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3" name="PlaceHolder 3"/>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34" name="Picture 33"/>
          <p:cNvPicPr/>
          <p:nvPr/>
        </p:nvPicPr>
        <p:blipFill>
          <a:blip r:embed="rId2"/>
          <a:stretch/>
        </p:blipFill>
        <p:spPr>
          <a:xfrm>
            <a:off x="3602880" y="1604520"/>
            <a:ext cx="4984920" cy="3977280"/>
          </a:xfrm>
          <a:prstGeom prst="rect">
            <a:avLst/>
          </a:prstGeom>
          <a:ln>
            <a:noFill/>
          </a:ln>
        </p:spPr>
      </p:pic>
      <p:pic>
        <p:nvPicPr>
          <p:cNvPr id="35" name="Picture 34"/>
          <p:cNvPicPr/>
          <p:nvPr/>
        </p:nvPicPr>
        <p:blipFill>
          <a:blip r:embed="rId2"/>
          <a:stretch/>
        </p:blipFill>
        <p:spPr>
          <a:xfrm>
            <a:off x="360288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9"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1"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3"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4" name="PlaceHolder 3"/>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8"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9" name="PlaceHolder 3"/>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0" name="PlaceHolder 4"/>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4"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8" name="PlaceHolder 4"/>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0" name="PlaceHolder 2"/>
          <p:cNvSpPr>
            <a:spLocks noGrp="1"/>
          </p:cNvSpPr>
          <p:nvPr>
            <p:ph type="body"/>
          </p:nvPr>
        </p:nvSpPr>
        <p:spPr>
          <a:xfrm>
            <a:off x="609480" y="160452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1" name="PlaceHolder 3"/>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3"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4"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5"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6" name="PlaceHolder 5"/>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8"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9" name="PlaceHolder 3"/>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70" name="Picture 69"/>
          <p:cNvPicPr/>
          <p:nvPr/>
        </p:nvPicPr>
        <p:blipFill>
          <a:blip r:embed="rId2"/>
          <a:stretch/>
        </p:blipFill>
        <p:spPr>
          <a:xfrm>
            <a:off x="3602880" y="1604520"/>
            <a:ext cx="4984920" cy="3977280"/>
          </a:xfrm>
          <a:prstGeom prst="rect">
            <a:avLst/>
          </a:prstGeom>
          <a:ln>
            <a:noFill/>
          </a:ln>
        </p:spPr>
      </p:pic>
      <p:pic>
        <p:nvPicPr>
          <p:cNvPr id="71" name="Picture 70"/>
          <p:cNvPicPr/>
          <p:nvPr/>
        </p:nvPicPr>
        <p:blipFill>
          <a:blip r:embed="rId2"/>
          <a:stretch/>
        </p:blipFill>
        <p:spPr>
          <a:xfrm>
            <a:off x="3602880" y="1604520"/>
            <a:ext cx="4984920" cy="39772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9"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80" name="PlaceHolder 3"/>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4"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85" name="PlaceHolder 3"/>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86" name="PlaceHolder 4"/>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8"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89"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90"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92"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94" name="PlaceHolder 4"/>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96" name="PlaceHolder 2"/>
          <p:cNvSpPr>
            <a:spLocks noGrp="1"/>
          </p:cNvSpPr>
          <p:nvPr>
            <p:ph type="body"/>
          </p:nvPr>
        </p:nvSpPr>
        <p:spPr>
          <a:xfrm>
            <a:off x="609480" y="160452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97" name="PlaceHolder 3"/>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99"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00"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01"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02" name="PlaceHolder 5"/>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4"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05" name="PlaceHolder 3"/>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106" name="Picture 105"/>
          <p:cNvPicPr/>
          <p:nvPr/>
        </p:nvPicPr>
        <p:blipFill>
          <a:blip r:embed="rId2"/>
          <a:stretch/>
        </p:blipFill>
        <p:spPr>
          <a:xfrm>
            <a:off x="3602880" y="1604520"/>
            <a:ext cx="4984920" cy="3977280"/>
          </a:xfrm>
          <a:prstGeom prst="rect">
            <a:avLst/>
          </a:prstGeom>
          <a:ln>
            <a:noFill/>
          </a:ln>
        </p:spPr>
      </p:pic>
      <p:pic>
        <p:nvPicPr>
          <p:cNvPr id="107" name="Picture 106"/>
          <p:cNvPicPr/>
          <p:nvPr/>
        </p:nvPicPr>
        <p:blipFill>
          <a:blip r:embed="rId2"/>
          <a:stretch/>
        </p:blipFill>
        <p:spPr>
          <a:xfrm>
            <a:off x="3602880" y="1604520"/>
            <a:ext cx="4984920" cy="397728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3" name="PlaceHolder 3"/>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4" name="PlaceHolder 4"/>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838080" y="365040"/>
            <a:ext cx="10514880" cy="132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 name="PlaceHolder 2"/>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37" name="PlaceHolder 2"/>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73" name="PlaceHolder 2"/>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pencek@vt.edu"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nextcity.org/features/view/redlining-race-philadelphia-segregation"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ustomShape 1"/>
          <p:cNvSpPr/>
          <p:nvPr/>
        </p:nvSpPr>
        <p:spPr>
          <a:xfrm>
            <a:off x="1523880" y="1122480"/>
            <a:ext cx="9143280" cy="23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r>
              <a:rPr lang="en-US" sz="6000" b="0" strike="noStrike" spc="-1">
                <a:solidFill>
                  <a:srgbClr val="000000"/>
                </a:solidFill>
                <a:uFill>
                  <a:solidFill>
                    <a:srgbClr val="FFFFFF"/>
                  </a:solidFill>
                </a:uFill>
                <a:latin typeface="Calibri Light"/>
              </a:rPr>
              <a:t>Basics of information searching</a:t>
            </a:r>
            <a:endParaRPr lang="en-US" sz="1800" b="0" strike="noStrike" spc="-1">
              <a:solidFill>
                <a:srgbClr val="000000"/>
              </a:solidFill>
              <a:uFill>
                <a:solidFill>
                  <a:srgbClr val="FFFFFF"/>
                </a:solidFill>
              </a:uFill>
              <a:latin typeface="Arial"/>
            </a:endParaRPr>
          </a:p>
        </p:txBody>
      </p:sp>
      <p:sp>
        <p:nvSpPr>
          <p:cNvPr id="114" name="CustomShape 2"/>
          <p:cNvSpPr/>
          <p:nvPr/>
        </p:nvSpPr>
        <p:spPr>
          <a:xfrm>
            <a:off x="1523880" y="3602160"/>
            <a:ext cx="9143280" cy="165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dirty="0">
                <a:solidFill>
                  <a:srgbClr val="000000"/>
                </a:solidFill>
                <a:uFill>
                  <a:solidFill>
                    <a:srgbClr val="FFFFFF"/>
                  </a:solidFill>
                </a:uFill>
                <a:latin typeface="Calibri"/>
              </a:rPr>
              <a:t>Bruce Pencek </a:t>
            </a:r>
            <a:endParaRPr lang="en-US" sz="1800" b="0" strike="noStrike" spc="-1" dirty="0">
              <a:solidFill>
                <a:srgbClr val="000000"/>
              </a:solidFill>
              <a:uFill>
                <a:solidFill>
                  <a:srgbClr val="FFFFFF"/>
                </a:solidFill>
              </a:uFill>
              <a:latin typeface="Arial"/>
            </a:endParaRPr>
          </a:p>
          <a:p>
            <a:pPr algn="ctr">
              <a:lnSpc>
                <a:spcPct val="100000"/>
              </a:lnSpc>
            </a:pPr>
            <a:r>
              <a:rPr lang="en-US" sz="2400" b="0" strike="noStrike" spc="-1" dirty="0">
                <a:solidFill>
                  <a:srgbClr val="000000"/>
                </a:solidFill>
                <a:uFill>
                  <a:solidFill>
                    <a:srgbClr val="FFFFFF"/>
                  </a:solidFill>
                </a:uFill>
                <a:latin typeface="Calibri"/>
              </a:rPr>
              <a:t>College Librarian for Social Science &amp; </a:t>
            </a:r>
            <a:r>
              <a:rPr lang="en-US" sz="2400" b="0" strike="noStrike" spc="-1" dirty="0" smtClean="0">
                <a:solidFill>
                  <a:srgbClr val="000000"/>
                </a:solidFill>
                <a:uFill>
                  <a:solidFill>
                    <a:srgbClr val="FFFFFF"/>
                  </a:solidFill>
                </a:uFill>
                <a:latin typeface="Calibri"/>
              </a:rPr>
              <a:t>History</a:t>
            </a:r>
            <a:endParaRPr lang="en-US" sz="1800" b="0" strike="noStrike" spc="-1" dirty="0" smtClean="0">
              <a:solidFill>
                <a:srgbClr val="000000"/>
              </a:solidFill>
              <a:uFill>
                <a:solidFill>
                  <a:srgbClr val="FFFFFF"/>
                </a:solidFill>
              </a:uFill>
              <a:latin typeface="Arial"/>
            </a:endParaRPr>
          </a:p>
          <a:p>
            <a:pPr algn="ctr">
              <a:lnSpc>
                <a:spcPct val="100000"/>
              </a:lnSpc>
            </a:pPr>
            <a:r>
              <a:rPr lang="en-US" b="1" u="sng" spc="-1" dirty="0" smtClean="0">
                <a:uFill>
                  <a:solidFill>
                    <a:srgbClr val="FFFFFF"/>
                  </a:solidFill>
                </a:uFill>
                <a:latin typeface="Arial"/>
                <a:hlinkClick r:id="rId3"/>
              </a:rPr>
              <a:t>University Libraries at Virginia Tech</a:t>
            </a:r>
            <a:r>
              <a:rPr lang="en-US" u="sng" spc="-1" dirty="0" smtClean="0">
                <a:uFill>
                  <a:solidFill>
                    <a:srgbClr val="FFFFFF"/>
                  </a:solidFill>
                </a:uFill>
                <a:latin typeface="Arial"/>
                <a:hlinkClick r:id="rId3"/>
              </a:rPr>
              <a:t> (lib.vt.edu)</a:t>
            </a:r>
            <a:endParaRPr lang="en-US" u="sng" spc="-1" dirty="0">
              <a:uFill>
                <a:solidFill>
                  <a:srgbClr val="FFFFFF"/>
                </a:solidFill>
              </a:uFill>
              <a:latin typeface="Arial"/>
              <a:hlinkClick r:id="rId3"/>
            </a:endParaRPr>
          </a:p>
          <a:p>
            <a:pPr algn="ctr">
              <a:lnSpc>
                <a:spcPct val="100000"/>
              </a:lnSpc>
            </a:pPr>
            <a:r>
              <a:rPr lang="en-US" sz="2400" b="0" u="sng" strike="noStrike" spc="-1" dirty="0" smtClean="0">
                <a:solidFill>
                  <a:srgbClr val="0000FF"/>
                </a:solidFill>
                <a:uFill>
                  <a:solidFill>
                    <a:srgbClr val="FFFFFF"/>
                  </a:solidFill>
                </a:uFill>
                <a:latin typeface="Calibri"/>
                <a:hlinkClick r:id="rId3"/>
              </a:rPr>
              <a:t>bpencek@vt.edu</a:t>
            </a:r>
            <a:endParaRPr lang="en-US" sz="1800" b="0" strike="noStrike" spc="-1" dirty="0">
              <a:solidFill>
                <a:srgbClr val="000000"/>
              </a:solidFill>
              <a:uFill>
                <a:solidFill>
                  <a:srgbClr val="FFFFFF"/>
                </a:solidFill>
              </a:uFill>
              <a:latin typeface="Arial"/>
            </a:endParaRPr>
          </a:p>
          <a:p>
            <a:pPr algn="ctr">
              <a:lnSpc>
                <a:spcPct val="100000"/>
              </a:lnSpc>
            </a:pPr>
            <a:r>
              <a:rPr lang="en-US" sz="2400" b="0" strike="noStrike" spc="-1" dirty="0" smtClean="0">
                <a:solidFill>
                  <a:srgbClr val="000000"/>
                </a:solidFill>
                <a:uFill>
                  <a:solidFill>
                    <a:srgbClr val="FFFFFF"/>
                  </a:solidFill>
                </a:uFill>
                <a:latin typeface="Calibri"/>
              </a:rPr>
              <a:t>Summer2018</a:t>
            </a:r>
            <a:endParaRPr lang="en-US" sz="1800" b="0" strike="noStrike" spc="-1" dirty="0">
              <a:solidFill>
                <a:srgbClr val="000000"/>
              </a:solidFill>
              <a:uFill>
                <a:solidFill>
                  <a:srgbClr val="FFFFFF"/>
                </a:solidFill>
              </a:uFill>
              <a:latin typeface="Arial"/>
            </a:endParaRPr>
          </a:p>
          <a:p>
            <a:pPr algn="ctr">
              <a:lnSpc>
                <a:spcPct val="100000"/>
              </a:lnSpc>
            </a:pP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F6CC7BD-6662-44DD-9B5C-CE1ACF30AFA4}"/>
              </a:ext>
            </a:extLst>
          </p:cNvPr>
          <p:cNvSpPr/>
          <p:nvPr/>
        </p:nvSpPr>
        <p:spPr>
          <a:xfrm>
            <a:off x="9143182" y="150471"/>
            <a:ext cx="2296463" cy="646331"/>
          </a:xfrm>
          <a:prstGeom prst="rect">
            <a:avLst/>
          </a:prstGeom>
          <a:solidFill>
            <a:schemeClr val="bg2"/>
          </a:solidFill>
        </p:spPr>
        <p:txBody>
          <a:bodyPr wrap="none">
            <a:spAutoFit/>
          </a:bodyPr>
          <a:lstStyle/>
          <a:p>
            <a:r>
              <a:rPr lang="en-US" dirty="0"/>
              <a:t>Access World </a:t>
            </a:r>
            <a:r>
              <a:rPr lang="en-US" dirty="0" smtClean="0"/>
              <a:t>News </a:t>
            </a:r>
          </a:p>
          <a:p>
            <a:r>
              <a:rPr lang="en-US" dirty="0" smtClean="0"/>
              <a:t>(new interface)</a:t>
            </a:r>
            <a:endParaRPr lang="en-US" dirty="0"/>
          </a:p>
        </p:txBody>
      </p:sp>
      <p:pic>
        <p:nvPicPr>
          <p:cNvPr id="2" name="Picture 1"/>
          <p:cNvPicPr>
            <a:picLocks noChangeAspect="1"/>
          </p:cNvPicPr>
          <p:nvPr/>
        </p:nvPicPr>
        <p:blipFill>
          <a:blip r:embed="rId3"/>
          <a:stretch>
            <a:fillRect/>
          </a:stretch>
        </p:blipFill>
        <p:spPr>
          <a:xfrm>
            <a:off x="317717" y="138896"/>
            <a:ext cx="8351722" cy="6466529"/>
          </a:xfrm>
          <a:prstGeom prst="rect">
            <a:avLst/>
          </a:prstGeom>
        </p:spPr>
      </p:pic>
    </p:spTree>
    <p:extLst>
      <p:ext uri="{BB962C8B-B14F-4D97-AF65-F5344CB8AC3E}">
        <p14:creationId xmlns:p14="http://schemas.microsoft.com/office/powerpoint/2010/main" val="27656223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2DB1E9-6838-4AA9-AEBE-F0F7B128DED0}"/>
              </a:ext>
            </a:extLst>
          </p:cNvPr>
          <p:cNvSpPr>
            <a:spLocks noGrp="1"/>
          </p:cNvSpPr>
          <p:nvPr>
            <p:ph type="title"/>
          </p:nvPr>
        </p:nvSpPr>
        <p:spPr>
          <a:xfrm>
            <a:off x="609480" y="132887"/>
            <a:ext cx="10972440" cy="1144800"/>
          </a:xfrm>
        </p:spPr>
        <p:txBody>
          <a:bodyPr/>
          <a:lstStyle/>
          <a:p>
            <a:r>
              <a:rPr lang="en-US" dirty="0"/>
              <a:t>What </a:t>
            </a:r>
            <a:r>
              <a:rPr lang="en-US" dirty="0" smtClean="0"/>
              <a:t>new search </a:t>
            </a:r>
            <a:r>
              <a:rPr lang="en-US" dirty="0"/>
              <a:t>terms would you harvest?</a:t>
            </a:r>
          </a:p>
        </p:txBody>
      </p:sp>
      <p:pic>
        <p:nvPicPr>
          <p:cNvPr id="3" name="Picture 2"/>
          <p:cNvPicPr>
            <a:picLocks noChangeAspect="1"/>
          </p:cNvPicPr>
          <p:nvPr/>
        </p:nvPicPr>
        <p:blipFill>
          <a:blip r:embed="rId3"/>
          <a:stretch>
            <a:fillRect/>
          </a:stretch>
        </p:blipFill>
        <p:spPr>
          <a:xfrm>
            <a:off x="609480" y="1145893"/>
            <a:ext cx="8756258" cy="5495156"/>
          </a:xfrm>
          <a:prstGeom prst="rect">
            <a:avLst/>
          </a:prstGeom>
        </p:spPr>
      </p:pic>
      <p:sp>
        <p:nvSpPr>
          <p:cNvPr id="6" name="Rectangle 5">
            <a:extLst>
              <a:ext uri="{FF2B5EF4-FFF2-40B4-BE49-F238E27FC236}">
                <a16:creationId xmlns:a16="http://schemas.microsoft.com/office/drawing/2014/main" xmlns="" id="{8F6CC7BD-6662-44DD-9B5C-CE1ACF30AFA4}"/>
              </a:ext>
            </a:extLst>
          </p:cNvPr>
          <p:cNvSpPr/>
          <p:nvPr/>
        </p:nvSpPr>
        <p:spPr>
          <a:xfrm>
            <a:off x="7789167" y="5977133"/>
            <a:ext cx="2296463" cy="646331"/>
          </a:xfrm>
          <a:prstGeom prst="rect">
            <a:avLst/>
          </a:prstGeom>
          <a:solidFill>
            <a:schemeClr val="bg2"/>
          </a:solidFill>
        </p:spPr>
        <p:txBody>
          <a:bodyPr wrap="none">
            <a:spAutoFit/>
          </a:bodyPr>
          <a:lstStyle/>
          <a:p>
            <a:r>
              <a:rPr lang="en-US" dirty="0"/>
              <a:t>Access World </a:t>
            </a:r>
            <a:r>
              <a:rPr lang="en-US" dirty="0" smtClean="0"/>
              <a:t>News </a:t>
            </a:r>
          </a:p>
          <a:p>
            <a:r>
              <a:rPr lang="en-US" dirty="0" smtClean="0"/>
              <a:t>(new interface)</a:t>
            </a:r>
            <a:endParaRPr lang="en-US" dirty="0"/>
          </a:p>
        </p:txBody>
      </p:sp>
    </p:spTree>
    <p:extLst>
      <p:ext uri="{BB962C8B-B14F-4D97-AF65-F5344CB8AC3E}">
        <p14:creationId xmlns:p14="http://schemas.microsoft.com/office/powerpoint/2010/main" val="8107240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539A71-4BF5-4584-A7A8-447F770626C3}"/>
              </a:ext>
            </a:extLst>
          </p:cNvPr>
          <p:cNvSpPr>
            <a:spLocks noGrp="1"/>
          </p:cNvSpPr>
          <p:nvPr>
            <p:ph type="title"/>
          </p:nvPr>
        </p:nvSpPr>
        <p:spPr>
          <a:xfrm>
            <a:off x="580015" y="168093"/>
            <a:ext cx="10972440" cy="1144800"/>
          </a:xfrm>
        </p:spPr>
        <p:txBody>
          <a:bodyPr/>
          <a:lstStyle/>
          <a:p>
            <a:r>
              <a:rPr lang="en-US" dirty="0"/>
              <a:t>DATA: If you’re interested in </a:t>
            </a:r>
            <a:r>
              <a:rPr lang="en-US" i="1" dirty="0"/>
              <a:t>problems in general</a:t>
            </a:r>
          </a:p>
        </p:txBody>
      </p:sp>
      <p:sp>
        <p:nvSpPr>
          <p:cNvPr id="3" name="Subtitle 2">
            <a:extLst>
              <a:ext uri="{FF2B5EF4-FFF2-40B4-BE49-F238E27FC236}">
                <a16:creationId xmlns:a16="http://schemas.microsoft.com/office/drawing/2014/main" xmlns="" id="{84431731-6426-43D8-8F25-BB5EDE28FE40}"/>
              </a:ext>
            </a:extLst>
          </p:cNvPr>
          <p:cNvSpPr>
            <a:spLocks noGrp="1"/>
          </p:cNvSpPr>
          <p:nvPr>
            <p:ph type="subTitle"/>
          </p:nvPr>
        </p:nvSpPr>
        <p:spPr>
          <a:xfrm>
            <a:off x="638945" y="1565031"/>
            <a:ext cx="10913510" cy="4442971"/>
          </a:xfrm>
        </p:spPr>
        <p:txBody>
          <a:bodyPr/>
          <a:lstStyle/>
          <a:p>
            <a:r>
              <a:rPr lang="en-US" sz="2800" dirty="0"/>
              <a:t>Start in a data compilation, pick a topic, </a:t>
            </a:r>
            <a:r>
              <a:rPr lang="en-US" sz="2800" dirty="0" smtClean="0"/>
              <a:t>browse, and </a:t>
            </a:r>
            <a:r>
              <a:rPr lang="en-US" sz="2800" dirty="0"/>
              <a:t>hope for data</a:t>
            </a:r>
          </a:p>
          <a:p>
            <a:pPr marL="285750" lvl="1" indent="-285750">
              <a:buFont typeface="Arial" panose="020B0604020202020204" pitchFamily="34" charset="0"/>
              <a:buChar char="•"/>
            </a:pPr>
            <a:r>
              <a:rPr lang="en-US" dirty="0"/>
              <a:t>Compilations of aggregate (tabular) government data: </a:t>
            </a:r>
            <a:r>
              <a:rPr lang="en-US" dirty="0" err="1"/>
              <a:t>eg</a:t>
            </a:r>
            <a:r>
              <a:rPr lang="en-US" dirty="0"/>
              <a:t>, </a:t>
            </a:r>
            <a:r>
              <a:rPr lang="en-US" i="1" dirty="0"/>
              <a:t>RAND State Stats; ProQuest Statistical Insight</a:t>
            </a:r>
            <a:r>
              <a:rPr lang="en-US" dirty="0"/>
              <a:t>; data.gov</a:t>
            </a:r>
          </a:p>
          <a:p>
            <a:pPr marL="285750" lvl="1" indent="-285750">
              <a:buFont typeface="Arial" panose="020B0604020202020204" pitchFamily="34" charset="0"/>
              <a:buChar char="•"/>
            </a:pPr>
            <a:endParaRPr lang="en-US" dirty="0"/>
          </a:p>
          <a:p>
            <a:pPr lvl="1"/>
            <a:r>
              <a:rPr lang="en-US" sz="2800" dirty="0" smtClean="0"/>
              <a:t>Go to individual </a:t>
            </a:r>
            <a:r>
              <a:rPr lang="en-US" sz="2800" dirty="0"/>
              <a:t>agencies, especially regulators, for data they collected</a:t>
            </a:r>
          </a:p>
          <a:p>
            <a:pPr marL="285750" lvl="1" indent="-285750">
              <a:buFont typeface="Arial" panose="020B0604020202020204" pitchFamily="34" charset="0"/>
              <a:buChar char="•"/>
            </a:pPr>
            <a:r>
              <a:rPr lang="en-US" dirty="0" err="1"/>
              <a:t>Eg</a:t>
            </a:r>
            <a:r>
              <a:rPr lang="en-US" dirty="0"/>
              <a:t>, US Environmental Protection Agency; US Centers for Disease Control; Virginia Department of Environmental Quality</a:t>
            </a:r>
          </a:p>
          <a:p>
            <a:pPr marL="285750" lvl="1" indent="-285750">
              <a:buFont typeface="Arial" panose="020B0604020202020204" pitchFamily="34" charset="0"/>
              <a:buChar char="•"/>
            </a:pPr>
            <a:endParaRPr lang="en-US" dirty="0"/>
          </a:p>
          <a:p>
            <a:r>
              <a:rPr lang="en-US" sz="2800" dirty="0"/>
              <a:t>Split the </a:t>
            </a:r>
            <a:r>
              <a:rPr lang="en-US" sz="2800" dirty="0" smtClean="0"/>
              <a:t>difference</a:t>
            </a:r>
            <a:r>
              <a:rPr lang="en-US" sz="2800" dirty="0"/>
              <a:t>: start in a geographical information system</a:t>
            </a:r>
            <a:r>
              <a:rPr lang="en-US" sz="1800" dirty="0"/>
              <a:t>:</a:t>
            </a:r>
          </a:p>
          <a:p>
            <a:pPr marL="285750" indent="-285750">
              <a:buFont typeface="Arial" panose="020B0604020202020204" pitchFamily="34" charset="0"/>
              <a:buChar char="•"/>
            </a:pPr>
            <a:r>
              <a:rPr lang="en-US" sz="1800" dirty="0" err="1"/>
              <a:t>Eg</a:t>
            </a:r>
            <a:r>
              <a:rPr lang="en-US" sz="1800" dirty="0"/>
              <a:t>, </a:t>
            </a:r>
            <a:r>
              <a:rPr lang="en-US" sz="1800" i="1" dirty="0" err="1" smtClean="0"/>
              <a:t>PolicyMap</a:t>
            </a:r>
            <a:r>
              <a:rPr lang="en-US" sz="1800" dirty="0" smtClean="0"/>
              <a:t> (one of the library’s cloud-based GIS services); </a:t>
            </a:r>
            <a:r>
              <a:rPr lang="en-US" sz="1800" i="1" dirty="0"/>
              <a:t>ArcGIS </a:t>
            </a:r>
            <a:r>
              <a:rPr lang="en-US" sz="1800" i="1" dirty="0" smtClean="0"/>
              <a:t>Online (</a:t>
            </a:r>
            <a:r>
              <a:rPr lang="en-US" sz="1800" dirty="0" smtClean="0"/>
              <a:t>free via a VT site license: powerful but has a relatively steep learning curve)</a:t>
            </a:r>
            <a:endParaRPr lang="en-US" dirty="0"/>
          </a:p>
        </p:txBody>
      </p:sp>
    </p:spTree>
    <p:extLst>
      <p:ext uri="{BB962C8B-B14F-4D97-AF65-F5344CB8AC3E}">
        <p14:creationId xmlns:p14="http://schemas.microsoft.com/office/powerpoint/2010/main" val="19869879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03D4AD-A067-49B6-8EC4-2D6D9AA83337}"/>
              </a:ext>
            </a:extLst>
          </p:cNvPr>
          <p:cNvSpPr>
            <a:spLocks noGrp="1"/>
          </p:cNvSpPr>
          <p:nvPr>
            <p:ph type="title"/>
          </p:nvPr>
        </p:nvSpPr>
        <p:spPr>
          <a:xfrm>
            <a:off x="618705" y="311700"/>
            <a:ext cx="10972440" cy="1144800"/>
          </a:xfrm>
        </p:spPr>
        <p:txBody>
          <a:bodyPr/>
          <a:lstStyle/>
          <a:p>
            <a:r>
              <a:rPr lang="en-US" dirty="0"/>
              <a:t>Compilations are usually easier to start in</a:t>
            </a:r>
          </a:p>
        </p:txBody>
      </p:sp>
      <p:pic>
        <p:nvPicPr>
          <p:cNvPr id="6" name="Picture 5">
            <a:extLst>
              <a:ext uri="{FF2B5EF4-FFF2-40B4-BE49-F238E27FC236}">
                <a16:creationId xmlns:a16="http://schemas.microsoft.com/office/drawing/2014/main" xmlns="" id="{14ABF5A8-6E22-46BB-B1BB-349D24615961}"/>
              </a:ext>
            </a:extLst>
          </p:cNvPr>
          <p:cNvPicPr>
            <a:picLocks noChangeAspect="1"/>
          </p:cNvPicPr>
          <p:nvPr/>
        </p:nvPicPr>
        <p:blipFill>
          <a:blip r:embed="rId3"/>
          <a:stretch>
            <a:fillRect/>
          </a:stretch>
        </p:blipFill>
        <p:spPr>
          <a:xfrm>
            <a:off x="600856" y="1147762"/>
            <a:ext cx="10095720" cy="5538687"/>
          </a:xfrm>
          <a:prstGeom prst="rect">
            <a:avLst/>
          </a:prstGeom>
        </p:spPr>
      </p:pic>
    </p:spTree>
    <p:extLst>
      <p:ext uri="{BB962C8B-B14F-4D97-AF65-F5344CB8AC3E}">
        <p14:creationId xmlns:p14="http://schemas.microsoft.com/office/powerpoint/2010/main" val="27242759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ECCFDE-CF89-4E18-8A4A-0C3A4DE7161C}"/>
              </a:ext>
            </a:extLst>
          </p:cNvPr>
          <p:cNvSpPr>
            <a:spLocks noGrp="1"/>
          </p:cNvSpPr>
          <p:nvPr>
            <p:ph type="title"/>
          </p:nvPr>
        </p:nvSpPr>
        <p:spPr>
          <a:xfrm>
            <a:off x="609480" y="273600"/>
            <a:ext cx="4095870" cy="2088600"/>
          </a:xfrm>
        </p:spPr>
        <p:txBody>
          <a:bodyPr/>
          <a:lstStyle/>
          <a:p>
            <a:r>
              <a:rPr lang="en-US" dirty="0"/>
              <a:t>I didn’t type a </a:t>
            </a:r>
            <a:br>
              <a:rPr lang="en-US" dirty="0"/>
            </a:br>
            <a:r>
              <a:rPr lang="en-US" dirty="0"/>
              <a:t>word to get these reports</a:t>
            </a:r>
          </a:p>
        </p:txBody>
      </p:sp>
      <p:pic>
        <p:nvPicPr>
          <p:cNvPr id="4" name="Picture 3">
            <a:extLst>
              <a:ext uri="{FF2B5EF4-FFF2-40B4-BE49-F238E27FC236}">
                <a16:creationId xmlns:a16="http://schemas.microsoft.com/office/drawing/2014/main" xmlns="" id="{1D05574A-1BE0-4A74-AB07-E4E357C60314}"/>
              </a:ext>
            </a:extLst>
          </p:cNvPr>
          <p:cNvPicPr>
            <a:picLocks noChangeAspect="1"/>
          </p:cNvPicPr>
          <p:nvPr/>
        </p:nvPicPr>
        <p:blipFill>
          <a:blip r:embed="rId3"/>
          <a:stretch>
            <a:fillRect/>
          </a:stretch>
        </p:blipFill>
        <p:spPr>
          <a:xfrm>
            <a:off x="4625056" y="273600"/>
            <a:ext cx="6956864" cy="6043909"/>
          </a:xfrm>
          <a:prstGeom prst="rect">
            <a:avLst/>
          </a:prstGeom>
        </p:spPr>
      </p:pic>
      <p:sp>
        <p:nvSpPr>
          <p:cNvPr id="3" name="TextBox 2">
            <a:extLst>
              <a:ext uri="{FF2B5EF4-FFF2-40B4-BE49-F238E27FC236}">
                <a16:creationId xmlns:a16="http://schemas.microsoft.com/office/drawing/2014/main" xmlns="" id="{66F56E14-9957-452C-ABA5-26CA8FD0C482}"/>
              </a:ext>
            </a:extLst>
          </p:cNvPr>
          <p:cNvSpPr txBox="1"/>
          <p:nvPr/>
        </p:nvSpPr>
        <p:spPr>
          <a:xfrm>
            <a:off x="809625" y="5948177"/>
            <a:ext cx="3300904" cy="369332"/>
          </a:xfrm>
          <a:prstGeom prst="rect">
            <a:avLst/>
          </a:prstGeom>
          <a:solidFill>
            <a:schemeClr val="bg2">
              <a:lumMod val="90000"/>
            </a:schemeClr>
          </a:solidFill>
        </p:spPr>
        <p:txBody>
          <a:bodyPr wrap="none" rtlCol="0">
            <a:spAutoFit/>
          </a:bodyPr>
          <a:lstStyle/>
          <a:p>
            <a:r>
              <a:rPr lang="en-US" dirty="0"/>
              <a:t>Statistical </a:t>
            </a:r>
            <a:r>
              <a:rPr lang="en-US" dirty="0" smtClean="0"/>
              <a:t>Insight (going away)</a:t>
            </a:r>
            <a:endParaRPr lang="en-US" dirty="0"/>
          </a:p>
        </p:txBody>
      </p:sp>
    </p:spTree>
    <p:extLst>
      <p:ext uri="{BB962C8B-B14F-4D97-AF65-F5344CB8AC3E}">
        <p14:creationId xmlns:p14="http://schemas.microsoft.com/office/powerpoint/2010/main" val="12354065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F7712D-9C39-4917-A324-8E052790CF63}"/>
              </a:ext>
            </a:extLst>
          </p:cNvPr>
          <p:cNvSpPr>
            <a:spLocks noGrp="1"/>
          </p:cNvSpPr>
          <p:nvPr>
            <p:ph type="title"/>
          </p:nvPr>
        </p:nvSpPr>
        <p:spPr/>
        <p:txBody>
          <a:bodyPr/>
          <a:lstStyle/>
          <a:p>
            <a:r>
              <a:rPr lang="en-US" dirty="0"/>
              <a:t>…which led here</a:t>
            </a:r>
          </a:p>
        </p:txBody>
      </p:sp>
      <p:pic>
        <p:nvPicPr>
          <p:cNvPr id="5" name="Picture 4">
            <a:extLst>
              <a:ext uri="{FF2B5EF4-FFF2-40B4-BE49-F238E27FC236}">
                <a16:creationId xmlns:a16="http://schemas.microsoft.com/office/drawing/2014/main" xmlns="" id="{48F14753-538C-424C-A1DD-E04060C8FDF3}"/>
              </a:ext>
            </a:extLst>
          </p:cNvPr>
          <p:cNvPicPr>
            <a:picLocks noChangeAspect="1"/>
          </p:cNvPicPr>
          <p:nvPr/>
        </p:nvPicPr>
        <p:blipFill>
          <a:blip r:embed="rId3"/>
          <a:stretch>
            <a:fillRect/>
          </a:stretch>
        </p:blipFill>
        <p:spPr>
          <a:xfrm>
            <a:off x="1290638" y="1128712"/>
            <a:ext cx="5094460" cy="4600575"/>
          </a:xfrm>
          <a:prstGeom prst="rect">
            <a:avLst/>
          </a:prstGeom>
          <a:ln>
            <a:solidFill>
              <a:schemeClr val="accent1"/>
            </a:solidFill>
          </a:ln>
        </p:spPr>
      </p:pic>
      <p:pic>
        <p:nvPicPr>
          <p:cNvPr id="6" name="Picture 5">
            <a:extLst>
              <a:ext uri="{FF2B5EF4-FFF2-40B4-BE49-F238E27FC236}">
                <a16:creationId xmlns:a16="http://schemas.microsoft.com/office/drawing/2014/main" xmlns="" id="{00AAE7EB-808C-42F5-A67F-A678FB0EAC51}"/>
              </a:ext>
            </a:extLst>
          </p:cNvPr>
          <p:cNvPicPr>
            <a:picLocks noChangeAspect="1"/>
          </p:cNvPicPr>
          <p:nvPr/>
        </p:nvPicPr>
        <p:blipFill>
          <a:blip r:embed="rId4"/>
          <a:stretch>
            <a:fillRect/>
          </a:stretch>
        </p:blipFill>
        <p:spPr>
          <a:xfrm>
            <a:off x="2917508" y="4425695"/>
            <a:ext cx="3369638" cy="2254377"/>
          </a:xfrm>
          <a:prstGeom prst="rect">
            <a:avLst/>
          </a:prstGeom>
          <a:ln>
            <a:solidFill>
              <a:schemeClr val="accent1"/>
            </a:solidFill>
          </a:ln>
        </p:spPr>
      </p:pic>
      <p:pic>
        <p:nvPicPr>
          <p:cNvPr id="4" name="Picture 3">
            <a:extLst>
              <a:ext uri="{FF2B5EF4-FFF2-40B4-BE49-F238E27FC236}">
                <a16:creationId xmlns:a16="http://schemas.microsoft.com/office/drawing/2014/main" xmlns="" id="{AB9ECF74-CBB1-4D59-A53A-15158F29F937}"/>
              </a:ext>
            </a:extLst>
          </p:cNvPr>
          <p:cNvPicPr>
            <a:picLocks noChangeAspect="1"/>
          </p:cNvPicPr>
          <p:nvPr/>
        </p:nvPicPr>
        <p:blipFill>
          <a:blip r:embed="rId5"/>
          <a:stretch>
            <a:fillRect/>
          </a:stretch>
        </p:blipFill>
        <p:spPr>
          <a:xfrm>
            <a:off x="6031290" y="846000"/>
            <a:ext cx="5422153" cy="5439600"/>
          </a:xfrm>
          <a:prstGeom prst="rect">
            <a:avLst/>
          </a:prstGeom>
          <a:ln>
            <a:solidFill>
              <a:schemeClr val="accent1"/>
            </a:solidFill>
          </a:ln>
        </p:spPr>
      </p:pic>
      <p:sp>
        <p:nvSpPr>
          <p:cNvPr id="8" name="TextBox 7">
            <a:extLst>
              <a:ext uri="{FF2B5EF4-FFF2-40B4-BE49-F238E27FC236}">
                <a16:creationId xmlns:a16="http://schemas.microsoft.com/office/drawing/2014/main" xmlns="" id="{66F56E14-9957-452C-ABA5-26CA8FD0C482}"/>
              </a:ext>
            </a:extLst>
          </p:cNvPr>
          <p:cNvSpPr txBox="1"/>
          <p:nvPr/>
        </p:nvSpPr>
        <p:spPr>
          <a:xfrm>
            <a:off x="8152539" y="6310740"/>
            <a:ext cx="3300904" cy="369332"/>
          </a:xfrm>
          <a:prstGeom prst="rect">
            <a:avLst/>
          </a:prstGeom>
          <a:solidFill>
            <a:schemeClr val="bg2">
              <a:lumMod val="90000"/>
            </a:schemeClr>
          </a:solidFill>
        </p:spPr>
        <p:txBody>
          <a:bodyPr wrap="none" rtlCol="0">
            <a:spAutoFit/>
          </a:bodyPr>
          <a:lstStyle/>
          <a:p>
            <a:r>
              <a:rPr lang="en-US" dirty="0"/>
              <a:t>Statistical </a:t>
            </a:r>
            <a:r>
              <a:rPr lang="en-US" dirty="0" smtClean="0"/>
              <a:t>Insight (going away)</a:t>
            </a:r>
            <a:endParaRPr lang="en-US" dirty="0"/>
          </a:p>
        </p:txBody>
      </p:sp>
    </p:spTree>
    <p:extLst>
      <p:ext uri="{BB962C8B-B14F-4D97-AF65-F5344CB8AC3E}">
        <p14:creationId xmlns:p14="http://schemas.microsoft.com/office/powerpoint/2010/main" val="3312610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415EFE-FDAD-4758-9D9A-BE1C3DA30487}"/>
              </a:ext>
            </a:extLst>
          </p:cNvPr>
          <p:cNvSpPr>
            <a:spLocks noGrp="1"/>
          </p:cNvSpPr>
          <p:nvPr>
            <p:ph type="title"/>
          </p:nvPr>
        </p:nvSpPr>
        <p:spPr/>
        <p:txBody>
          <a:bodyPr/>
          <a:lstStyle/>
          <a:p>
            <a:r>
              <a:rPr lang="en-US" dirty="0"/>
              <a:t>Searching by hazard</a:t>
            </a:r>
          </a:p>
        </p:txBody>
      </p:sp>
      <p:pic>
        <p:nvPicPr>
          <p:cNvPr id="4" name="Picture 3">
            <a:extLst>
              <a:ext uri="{FF2B5EF4-FFF2-40B4-BE49-F238E27FC236}">
                <a16:creationId xmlns:a16="http://schemas.microsoft.com/office/drawing/2014/main" xmlns="" id="{EC50C2AA-61F5-4000-976C-30D1D7F4F081}"/>
              </a:ext>
            </a:extLst>
          </p:cNvPr>
          <p:cNvPicPr>
            <a:picLocks noChangeAspect="1"/>
          </p:cNvPicPr>
          <p:nvPr/>
        </p:nvPicPr>
        <p:blipFill>
          <a:blip r:embed="rId3"/>
          <a:stretch>
            <a:fillRect/>
          </a:stretch>
        </p:blipFill>
        <p:spPr>
          <a:xfrm>
            <a:off x="609480" y="1189291"/>
            <a:ext cx="8886825" cy="4772025"/>
          </a:xfrm>
          <a:prstGeom prst="rect">
            <a:avLst/>
          </a:prstGeom>
        </p:spPr>
      </p:pic>
      <p:pic>
        <p:nvPicPr>
          <p:cNvPr id="6" name="Picture 5">
            <a:extLst>
              <a:ext uri="{FF2B5EF4-FFF2-40B4-BE49-F238E27FC236}">
                <a16:creationId xmlns:a16="http://schemas.microsoft.com/office/drawing/2014/main" xmlns="" id="{FFD29520-0526-49AD-95E2-A544F6F75FB2}"/>
              </a:ext>
            </a:extLst>
          </p:cNvPr>
          <p:cNvPicPr>
            <a:picLocks noChangeAspect="1"/>
          </p:cNvPicPr>
          <p:nvPr/>
        </p:nvPicPr>
        <p:blipFill>
          <a:blip r:embed="rId4"/>
          <a:stretch>
            <a:fillRect/>
          </a:stretch>
        </p:blipFill>
        <p:spPr>
          <a:xfrm>
            <a:off x="5224342" y="2998089"/>
            <a:ext cx="6777950" cy="3302078"/>
          </a:xfrm>
          <a:prstGeom prst="rect">
            <a:avLst/>
          </a:prstGeom>
          <a:ln>
            <a:solidFill>
              <a:schemeClr val="accent1"/>
            </a:solidFill>
          </a:ln>
        </p:spPr>
      </p:pic>
      <p:sp>
        <p:nvSpPr>
          <p:cNvPr id="3" name="Rectangle 2">
            <a:extLst>
              <a:ext uri="{FF2B5EF4-FFF2-40B4-BE49-F238E27FC236}">
                <a16:creationId xmlns:a16="http://schemas.microsoft.com/office/drawing/2014/main" xmlns="" id="{27C36B35-4F5E-4446-BAAF-B0B411A44630}"/>
              </a:ext>
            </a:extLst>
          </p:cNvPr>
          <p:cNvSpPr/>
          <p:nvPr/>
        </p:nvSpPr>
        <p:spPr>
          <a:xfrm>
            <a:off x="9534863" y="2378534"/>
            <a:ext cx="2428870" cy="369332"/>
          </a:xfrm>
          <a:prstGeom prst="rect">
            <a:avLst/>
          </a:prstGeom>
          <a:solidFill>
            <a:schemeClr val="bg2"/>
          </a:solidFill>
        </p:spPr>
        <p:txBody>
          <a:bodyPr wrap="none">
            <a:spAutoFit/>
          </a:bodyPr>
          <a:lstStyle/>
          <a:p>
            <a:r>
              <a:rPr lang="en-US" dirty="0"/>
              <a:t>RAND State Statistics</a:t>
            </a:r>
          </a:p>
        </p:txBody>
      </p:sp>
      <p:sp>
        <p:nvSpPr>
          <p:cNvPr id="5" name="Oval 4">
            <a:extLst>
              <a:ext uri="{FF2B5EF4-FFF2-40B4-BE49-F238E27FC236}">
                <a16:creationId xmlns:a16="http://schemas.microsoft.com/office/drawing/2014/main" xmlns="" id="{CE647E33-79D4-46DD-BA47-A0C8B010BC60}"/>
              </a:ext>
            </a:extLst>
          </p:cNvPr>
          <p:cNvSpPr/>
          <p:nvPr/>
        </p:nvSpPr>
        <p:spPr>
          <a:xfrm>
            <a:off x="8729472" y="1064832"/>
            <a:ext cx="987552" cy="70713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73659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EC9832-C112-45C3-A140-C6B9FE49C322}"/>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xmlns="" id="{E318C6A6-2788-4A15-B51D-C20D3393C3EF}"/>
              </a:ext>
            </a:extLst>
          </p:cNvPr>
          <p:cNvPicPr>
            <a:picLocks noChangeAspect="1"/>
          </p:cNvPicPr>
          <p:nvPr/>
        </p:nvPicPr>
        <p:blipFill>
          <a:blip r:embed="rId3"/>
          <a:stretch>
            <a:fillRect/>
          </a:stretch>
        </p:blipFill>
        <p:spPr>
          <a:xfrm>
            <a:off x="0" y="0"/>
            <a:ext cx="6459365" cy="6858000"/>
          </a:xfrm>
          <a:prstGeom prst="rect">
            <a:avLst/>
          </a:prstGeom>
        </p:spPr>
      </p:pic>
      <p:pic>
        <p:nvPicPr>
          <p:cNvPr id="6" name="Picture 5">
            <a:extLst>
              <a:ext uri="{FF2B5EF4-FFF2-40B4-BE49-F238E27FC236}">
                <a16:creationId xmlns:a16="http://schemas.microsoft.com/office/drawing/2014/main" xmlns="" id="{E255D340-62F5-4851-B158-C0DEE028D172}"/>
              </a:ext>
            </a:extLst>
          </p:cNvPr>
          <p:cNvPicPr>
            <a:picLocks noChangeAspect="1"/>
          </p:cNvPicPr>
          <p:nvPr/>
        </p:nvPicPr>
        <p:blipFill>
          <a:blip r:embed="rId4"/>
          <a:stretch>
            <a:fillRect/>
          </a:stretch>
        </p:blipFill>
        <p:spPr>
          <a:xfrm>
            <a:off x="4575418" y="2548128"/>
            <a:ext cx="7506853" cy="4171564"/>
          </a:xfrm>
          <a:prstGeom prst="rect">
            <a:avLst/>
          </a:prstGeom>
          <a:ln>
            <a:solidFill>
              <a:schemeClr val="accent1"/>
            </a:solidFill>
          </a:ln>
        </p:spPr>
      </p:pic>
      <p:sp>
        <p:nvSpPr>
          <p:cNvPr id="7" name="Oval 6">
            <a:extLst>
              <a:ext uri="{FF2B5EF4-FFF2-40B4-BE49-F238E27FC236}">
                <a16:creationId xmlns:a16="http://schemas.microsoft.com/office/drawing/2014/main" xmlns="" id="{3710C905-A876-43EA-93F0-5971D682F024}"/>
              </a:ext>
            </a:extLst>
          </p:cNvPr>
          <p:cNvSpPr/>
          <p:nvPr/>
        </p:nvSpPr>
        <p:spPr>
          <a:xfrm>
            <a:off x="0" y="4868736"/>
            <a:ext cx="987552" cy="70713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27C36B35-4F5E-4446-BAAF-B0B411A44630}"/>
              </a:ext>
            </a:extLst>
          </p:cNvPr>
          <p:cNvSpPr/>
          <p:nvPr/>
        </p:nvSpPr>
        <p:spPr>
          <a:xfrm>
            <a:off x="9653401" y="2040488"/>
            <a:ext cx="2428870" cy="369332"/>
          </a:xfrm>
          <a:prstGeom prst="rect">
            <a:avLst/>
          </a:prstGeom>
          <a:solidFill>
            <a:schemeClr val="bg2"/>
          </a:solidFill>
        </p:spPr>
        <p:txBody>
          <a:bodyPr wrap="none">
            <a:spAutoFit/>
          </a:bodyPr>
          <a:lstStyle/>
          <a:p>
            <a:r>
              <a:rPr lang="en-US" dirty="0"/>
              <a:t>RAND State Statistics</a:t>
            </a:r>
          </a:p>
        </p:txBody>
      </p:sp>
    </p:spTree>
    <p:extLst>
      <p:ext uri="{BB962C8B-B14F-4D97-AF65-F5344CB8AC3E}">
        <p14:creationId xmlns:p14="http://schemas.microsoft.com/office/powerpoint/2010/main" val="2664156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E017BA2-2711-4180-BAED-F6DCAB0D0107}"/>
              </a:ext>
            </a:extLst>
          </p:cNvPr>
          <p:cNvPicPr>
            <a:picLocks noChangeAspect="1"/>
          </p:cNvPicPr>
          <p:nvPr/>
        </p:nvPicPr>
        <p:blipFill>
          <a:blip r:embed="rId3"/>
          <a:stretch>
            <a:fillRect/>
          </a:stretch>
        </p:blipFill>
        <p:spPr>
          <a:xfrm>
            <a:off x="3826453" y="1792224"/>
            <a:ext cx="8365547" cy="4436935"/>
          </a:xfrm>
          <a:prstGeom prst="rect">
            <a:avLst/>
          </a:prstGeom>
        </p:spPr>
      </p:pic>
      <p:sp>
        <p:nvSpPr>
          <p:cNvPr id="2" name="Title 1">
            <a:extLst>
              <a:ext uri="{FF2B5EF4-FFF2-40B4-BE49-F238E27FC236}">
                <a16:creationId xmlns:a16="http://schemas.microsoft.com/office/drawing/2014/main" xmlns="" id="{64D56927-00F0-442E-9E61-B435CFFCF46A}"/>
              </a:ext>
            </a:extLst>
          </p:cNvPr>
          <p:cNvSpPr>
            <a:spLocks noGrp="1"/>
          </p:cNvSpPr>
          <p:nvPr>
            <p:ph type="title"/>
          </p:nvPr>
        </p:nvSpPr>
        <p:spPr/>
        <p:txBody>
          <a:bodyPr/>
          <a:lstStyle/>
          <a:p>
            <a:r>
              <a:rPr lang="en-US" dirty="0"/>
              <a:t>Layer data into a map</a:t>
            </a:r>
          </a:p>
        </p:txBody>
      </p:sp>
      <p:pic>
        <p:nvPicPr>
          <p:cNvPr id="5" name="Picture 4">
            <a:extLst>
              <a:ext uri="{FF2B5EF4-FFF2-40B4-BE49-F238E27FC236}">
                <a16:creationId xmlns:a16="http://schemas.microsoft.com/office/drawing/2014/main" xmlns="" id="{3F126445-76F4-417F-B112-A271DBBFFD36}"/>
              </a:ext>
            </a:extLst>
          </p:cNvPr>
          <p:cNvPicPr>
            <a:picLocks noChangeAspect="1"/>
          </p:cNvPicPr>
          <p:nvPr/>
        </p:nvPicPr>
        <p:blipFill>
          <a:blip r:embed="rId4"/>
          <a:stretch>
            <a:fillRect/>
          </a:stretch>
        </p:blipFill>
        <p:spPr>
          <a:xfrm>
            <a:off x="416242" y="1087374"/>
            <a:ext cx="7131133" cy="4130802"/>
          </a:xfrm>
          <a:prstGeom prst="rect">
            <a:avLst/>
          </a:prstGeom>
        </p:spPr>
      </p:pic>
      <p:sp>
        <p:nvSpPr>
          <p:cNvPr id="7" name="Rectangle 6">
            <a:extLst>
              <a:ext uri="{FF2B5EF4-FFF2-40B4-BE49-F238E27FC236}">
                <a16:creationId xmlns:a16="http://schemas.microsoft.com/office/drawing/2014/main" xmlns="" id="{DC419E4D-A1F8-4ABF-A24A-B1B8DE04D39C}"/>
              </a:ext>
            </a:extLst>
          </p:cNvPr>
          <p:cNvSpPr/>
          <p:nvPr/>
        </p:nvSpPr>
        <p:spPr>
          <a:xfrm>
            <a:off x="10942940" y="1049068"/>
            <a:ext cx="1249060" cy="369332"/>
          </a:xfrm>
          <a:prstGeom prst="rect">
            <a:avLst/>
          </a:prstGeom>
          <a:solidFill>
            <a:schemeClr val="bg2">
              <a:lumMod val="90000"/>
            </a:schemeClr>
          </a:solidFill>
        </p:spPr>
        <p:txBody>
          <a:bodyPr wrap="none">
            <a:spAutoFit/>
          </a:bodyPr>
          <a:lstStyle/>
          <a:p>
            <a:r>
              <a:rPr lang="en-US" dirty="0" err="1"/>
              <a:t>PolicyMap</a:t>
            </a:r>
            <a:endParaRPr lang="en-US" dirty="0"/>
          </a:p>
        </p:txBody>
      </p:sp>
      <p:sp>
        <p:nvSpPr>
          <p:cNvPr id="3" name="TextBox 2"/>
          <p:cNvSpPr txBox="1"/>
          <p:nvPr/>
        </p:nvSpPr>
        <p:spPr>
          <a:xfrm>
            <a:off x="416242" y="5464628"/>
            <a:ext cx="3321187" cy="923330"/>
          </a:xfrm>
          <a:prstGeom prst="rect">
            <a:avLst/>
          </a:prstGeom>
          <a:noFill/>
        </p:spPr>
        <p:txBody>
          <a:bodyPr wrap="square" rtlCol="0">
            <a:spAutoFit/>
          </a:bodyPr>
          <a:lstStyle/>
          <a:p>
            <a:r>
              <a:rPr lang="en-US" dirty="0" smtClean="0"/>
              <a:t>(You can usually also export attribute data from a GIS into a </a:t>
            </a:r>
            <a:r>
              <a:rPr lang="en-US" dirty="0" smtClean="0">
                <a:solidFill>
                  <a:srgbClr val="C00000"/>
                </a:solidFill>
              </a:rPr>
              <a:t>table</a:t>
            </a:r>
            <a:r>
              <a:rPr lang="en-US" dirty="0" smtClean="0"/>
              <a:t>)</a:t>
            </a:r>
            <a:endParaRPr lang="en-US" dirty="0"/>
          </a:p>
        </p:txBody>
      </p:sp>
      <p:sp>
        <p:nvSpPr>
          <p:cNvPr id="8" name="Oval 7">
            <a:extLst>
              <a:ext uri="{FF2B5EF4-FFF2-40B4-BE49-F238E27FC236}">
                <a16:creationId xmlns:a16="http://schemas.microsoft.com/office/drawing/2014/main" xmlns="" id="{3710C905-A876-43EA-93F0-5971D682F024}"/>
              </a:ext>
            </a:extLst>
          </p:cNvPr>
          <p:cNvSpPr/>
          <p:nvPr/>
        </p:nvSpPr>
        <p:spPr>
          <a:xfrm>
            <a:off x="820057" y="1049068"/>
            <a:ext cx="515257" cy="27173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5699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1559C7-E280-48DC-8859-9D3796BFFD3B}"/>
              </a:ext>
            </a:extLst>
          </p:cNvPr>
          <p:cNvSpPr>
            <a:spLocks noGrp="1"/>
          </p:cNvSpPr>
          <p:nvPr>
            <p:ph type="title"/>
          </p:nvPr>
        </p:nvSpPr>
        <p:spPr/>
        <p:txBody>
          <a:bodyPr/>
          <a:lstStyle/>
          <a:p>
            <a:r>
              <a:rPr lang="en-US" dirty="0"/>
              <a:t>Experiment: </a:t>
            </a:r>
            <a:r>
              <a:rPr lang="en-US" dirty="0" smtClean="0"/>
              <a:t>environmental </a:t>
            </a:r>
            <a:r>
              <a:rPr lang="en-US" dirty="0" smtClean="0"/>
              <a:t>legacy of policy?</a:t>
            </a:r>
            <a:endParaRPr lang="en-US" dirty="0"/>
          </a:p>
        </p:txBody>
      </p:sp>
      <p:pic>
        <p:nvPicPr>
          <p:cNvPr id="6" name="Picture 5">
            <a:extLst>
              <a:ext uri="{FF2B5EF4-FFF2-40B4-BE49-F238E27FC236}">
                <a16:creationId xmlns:a16="http://schemas.microsoft.com/office/drawing/2014/main" xmlns="" id="{90D4AB07-8E54-438B-BA87-D8F125B81F17}"/>
              </a:ext>
            </a:extLst>
          </p:cNvPr>
          <p:cNvPicPr>
            <a:picLocks noChangeAspect="1"/>
          </p:cNvPicPr>
          <p:nvPr/>
        </p:nvPicPr>
        <p:blipFill>
          <a:blip r:embed="rId3"/>
          <a:stretch>
            <a:fillRect/>
          </a:stretch>
        </p:blipFill>
        <p:spPr>
          <a:xfrm>
            <a:off x="4077968" y="1213201"/>
            <a:ext cx="7329922" cy="5078762"/>
          </a:xfrm>
          <a:prstGeom prst="rect">
            <a:avLst/>
          </a:prstGeom>
        </p:spPr>
      </p:pic>
      <p:pic>
        <p:nvPicPr>
          <p:cNvPr id="7" name="Picture 6">
            <a:extLst>
              <a:ext uri="{FF2B5EF4-FFF2-40B4-BE49-F238E27FC236}">
                <a16:creationId xmlns:a16="http://schemas.microsoft.com/office/drawing/2014/main" xmlns="" id="{906E4D00-46C0-4D48-86FA-88CAFF224F1A}"/>
              </a:ext>
            </a:extLst>
          </p:cNvPr>
          <p:cNvPicPr>
            <a:picLocks noChangeAspect="1"/>
          </p:cNvPicPr>
          <p:nvPr/>
        </p:nvPicPr>
        <p:blipFill>
          <a:blip r:embed="rId4"/>
          <a:stretch>
            <a:fillRect/>
          </a:stretch>
        </p:blipFill>
        <p:spPr>
          <a:xfrm>
            <a:off x="609480" y="1418400"/>
            <a:ext cx="2901816" cy="4873563"/>
          </a:xfrm>
          <a:prstGeom prst="rect">
            <a:avLst/>
          </a:prstGeom>
        </p:spPr>
      </p:pic>
      <p:sp>
        <p:nvSpPr>
          <p:cNvPr id="3" name="Rectangle 2"/>
          <p:cNvSpPr/>
          <p:nvPr/>
        </p:nvSpPr>
        <p:spPr>
          <a:xfrm>
            <a:off x="536605" y="6291963"/>
            <a:ext cx="10871285" cy="553998"/>
          </a:xfrm>
          <a:prstGeom prst="rect">
            <a:avLst/>
          </a:prstGeom>
        </p:spPr>
        <p:txBody>
          <a:bodyPr wrap="square">
            <a:spAutoFit/>
          </a:bodyPr>
          <a:lstStyle/>
          <a:p>
            <a:pPr fontAlgn="base"/>
            <a:r>
              <a:rPr lang="en-US" sz="1500" b="1" dirty="0" smtClean="0">
                <a:latin typeface="Helvetica" panose="020B0604020202020204" pitchFamily="34" charset="0"/>
              </a:rPr>
              <a:t>See maps </a:t>
            </a:r>
            <a:r>
              <a:rPr lang="en-US" sz="1500" dirty="0" smtClean="0">
                <a:latin typeface="Helvetica" panose="020B0604020202020204" pitchFamily="34" charset="0"/>
              </a:rPr>
              <a:t>in “How redlining segregated Philadelphia” (2018): </a:t>
            </a:r>
            <a:r>
              <a:rPr lang="en-US" sz="1500" dirty="0" smtClean="0">
                <a:latin typeface="Helvetica" panose="020B0604020202020204" pitchFamily="34" charset="0"/>
                <a:hlinkClick r:id="rId5"/>
              </a:rPr>
              <a:t>https</a:t>
            </a:r>
            <a:r>
              <a:rPr lang="en-US" sz="1500" dirty="0">
                <a:latin typeface="Helvetica" panose="020B0604020202020204" pitchFamily="34" charset="0"/>
                <a:hlinkClick r:id="rId5"/>
              </a:rPr>
              <a:t>://</a:t>
            </a:r>
            <a:r>
              <a:rPr lang="en-US" sz="1500" dirty="0" smtClean="0">
                <a:latin typeface="Helvetica" panose="020B0604020202020204" pitchFamily="34" charset="0"/>
                <a:hlinkClick r:id="rId5"/>
              </a:rPr>
              <a:t>nextcity.org/features/view/redlining-race-philadelphia-segregation</a:t>
            </a:r>
            <a:r>
              <a:rPr lang="en-US" sz="1500" dirty="0" smtClean="0">
                <a:latin typeface="Helvetica" panose="020B0604020202020204" pitchFamily="34" charset="0"/>
              </a:rPr>
              <a:t>)</a:t>
            </a:r>
            <a:endParaRPr lang="en-US" sz="1500" i="0" dirty="0">
              <a:effectLst/>
              <a:latin typeface="Helvetica" panose="020B0604020202020204" pitchFamily="34" charset="0"/>
            </a:endParaRPr>
          </a:p>
        </p:txBody>
      </p:sp>
    </p:spTree>
    <p:extLst>
      <p:ext uri="{BB962C8B-B14F-4D97-AF65-F5344CB8AC3E}">
        <p14:creationId xmlns:p14="http://schemas.microsoft.com/office/powerpoint/2010/main" val="1108075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838080" y="365040"/>
            <a:ext cx="10514880" cy="764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a:solidFill>
                  <a:srgbClr val="000000"/>
                </a:solidFill>
                <a:uFill>
                  <a:solidFill>
                    <a:srgbClr val="FFFFFF"/>
                  </a:solidFill>
                </a:uFill>
                <a:latin typeface="Calibri Light"/>
              </a:rPr>
              <a:t>The facts of (re)search life</a:t>
            </a:r>
            <a:endParaRPr lang="en-US" sz="1800" b="0" strike="noStrike" spc="-1">
              <a:solidFill>
                <a:srgbClr val="000000"/>
              </a:solidFill>
              <a:uFill>
                <a:solidFill>
                  <a:srgbClr val="FFFFFF"/>
                </a:solidFill>
              </a:uFill>
              <a:latin typeface="Arial"/>
            </a:endParaRPr>
          </a:p>
        </p:txBody>
      </p:sp>
      <p:sp>
        <p:nvSpPr>
          <p:cNvPr id="127" name="CustomShape 2"/>
          <p:cNvSpPr/>
          <p:nvPr/>
        </p:nvSpPr>
        <p:spPr>
          <a:xfrm>
            <a:off x="838080" y="1130400"/>
            <a:ext cx="10514880" cy="504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5400" b="0" strike="noStrike" spc="-1" dirty="0">
                <a:solidFill>
                  <a:srgbClr val="FF0000"/>
                </a:solidFill>
                <a:uFill>
                  <a:solidFill>
                    <a:srgbClr val="FFFFFF"/>
                  </a:solidFill>
                </a:uFill>
                <a:latin typeface="Calibri"/>
              </a:rPr>
              <a:t>There’s no reason to assume data or literature exist on your research question simply because </a:t>
            </a:r>
            <a:r>
              <a:rPr lang="en-US" sz="5400" b="0" i="1" strike="noStrike" spc="-1" dirty="0">
                <a:solidFill>
                  <a:srgbClr val="FF0000"/>
                </a:solidFill>
                <a:uFill>
                  <a:solidFill>
                    <a:srgbClr val="FFFFFF"/>
                  </a:solidFill>
                </a:uFill>
                <a:latin typeface="Calibri"/>
              </a:rPr>
              <a:t>you</a:t>
            </a:r>
            <a:r>
              <a:rPr lang="en-US" sz="5400" b="0" strike="noStrike" spc="-1" dirty="0">
                <a:solidFill>
                  <a:srgbClr val="FF0000"/>
                </a:solidFill>
                <a:uFill>
                  <a:solidFill>
                    <a:srgbClr val="FFFFFF"/>
                  </a:solidFill>
                </a:uFill>
                <a:latin typeface="Calibri"/>
              </a:rPr>
              <a:t> want it to. You’ll have to find parts of other literatures/data and assemble them yourself, often reasoning by analogy.</a:t>
            </a:r>
            <a:endParaRPr lang="en-US" sz="54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p>
            <a:pPr>
              <a:lnSpc>
                <a:spcPct val="90000"/>
              </a:lnSpc>
            </a:pP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667CA9-E244-4611-AA01-AF68558EC151}"/>
              </a:ext>
            </a:extLst>
          </p:cNvPr>
          <p:cNvSpPr>
            <a:spLocks noGrp="1"/>
          </p:cNvSpPr>
          <p:nvPr>
            <p:ph type="title"/>
          </p:nvPr>
        </p:nvSpPr>
        <p:spPr/>
        <p:txBody>
          <a:bodyPr/>
          <a:lstStyle/>
          <a:p>
            <a:r>
              <a:rPr lang="en-US" dirty="0"/>
              <a:t>LIT SEARCH: thematic collections pull together lots of stuff</a:t>
            </a:r>
          </a:p>
        </p:txBody>
      </p:sp>
      <p:sp>
        <p:nvSpPr>
          <p:cNvPr id="3" name="Subtitle 2">
            <a:extLst>
              <a:ext uri="{FF2B5EF4-FFF2-40B4-BE49-F238E27FC236}">
                <a16:creationId xmlns:a16="http://schemas.microsoft.com/office/drawing/2014/main" xmlns="" id="{FF38F164-2FA4-4142-9743-599684EA8191}"/>
              </a:ext>
            </a:extLst>
          </p:cNvPr>
          <p:cNvSpPr>
            <a:spLocks noGrp="1"/>
          </p:cNvSpPr>
          <p:nvPr>
            <p:ph type="subTitle"/>
          </p:nvPr>
        </p:nvSpPr>
        <p:spPr>
          <a:xfrm>
            <a:off x="6528799" y="1007026"/>
            <a:ext cx="5257799" cy="877125"/>
          </a:xfrm>
        </p:spPr>
        <p:txBody>
          <a:bodyPr/>
          <a:lstStyle/>
          <a:p>
            <a:pPr marL="0" indent="0">
              <a:buNone/>
            </a:pPr>
            <a:r>
              <a:rPr lang="en-US" sz="2400" i="1" dirty="0" smtClean="0">
                <a:solidFill>
                  <a:srgbClr val="FF0000"/>
                </a:solidFill>
              </a:rPr>
              <a:t>Use to frame your research for your audience, not to replace your own work</a:t>
            </a:r>
            <a:endParaRPr lang="en-US" sz="2400" i="1" dirty="0">
              <a:solidFill>
                <a:srgbClr val="FF0000"/>
              </a:solidFill>
            </a:endParaRPr>
          </a:p>
        </p:txBody>
      </p:sp>
      <p:pic>
        <p:nvPicPr>
          <p:cNvPr id="4" name="Picture 3">
            <a:extLst>
              <a:ext uri="{FF2B5EF4-FFF2-40B4-BE49-F238E27FC236}">
                <a16:creationId xmlns:a16="http://schemas.microsoft.com/office/drawing/2014/main" xmlns="" id="{9CC4E593-4FC4-4CE0-B99E-483A8C58D2BF}"/>
              </a:ext>
            </a:extLst>
          </p:cNvPr>
          <p:cNvPicPr>
            <a:picLocks noChangeAspect="1"/>
          </p:cNvPicPr>
          <p:nvPr/>
        </p:nvPicPr>
        <p:blipFill>
          <a:blip r:embed="rId3"/>
          <a:stretch>
            <a:fillRect/>
          </a:stretch>
        </p:blipFill>
        <p:spPr>
          <a:xfrm>
            <a:off x="609480" y="1418400"/>
            <a:ext cx="5919319" cy="5094201"/>
          </a:xfrm>
          <a:prstGeom prst="rect">
            <a:avLst/>
          </a:prstGeom>
        </p:spPr>
      </p:pic>
      <p:pic>
        <p:nvPicPr>
          <p:cNvPr id="6" name="Picture 5">
            <a:extLst>
              <a:ext uri="{FF2B5EF4-FFF2-40B4-BE49-F238E27FC236}">
                <a16:creationId xmlns:a16="http://schemas.microsoft.com/office/drawing/2014/main" xmlns="" id="{45E76BFE-D882-4598-9705-479BE71576E5}"/>
              </a:ext>
            </a:extLst>
          </p:cNvPr>
          <p:cNvPicPr>
            <a:picLocks noChangeAspect="1"/>
          </p:cNvPicPr>
          <p:nvPr/>
        </p:nvPicPr>
        <p:blipFill>
          <a:blip r:embed="rId4"/>
          <a:stretch>
            <a:fillRect/>
          </a:stretch>
        </p:blipFill>
        <p:spPr>
          <a:xfrm>
            <a:off x="4894138" y="1908768"/>
            <a:ext cx="6687782" cy="4675632"/>
          </a:xfrm>
          <a:prstGeom prst="rect">
            <a:avLst/>
          </a:prstGeom>
          <a:ln>
            <a:solidFill>
              <a:schemeClr val="accent2"/>
            </a:solidFill>
          </a:ln>
        </p:spPr>
      </p:pic>
      <p:sp>
        <p:nvSpPr>
          <p:cNvPr id="7" name="Rectangle 6">
            <a:extLst>
              <a:ext uri="{FF2B5EF4-FFF2-40B4-BE49-F238E27FC236}">
                <a16:creationId xmlns:a16="http://schemas.microsoft.com/office/drawing/2014/main" xmlns="" id="{6FE1E821-AC88-41DA-82D4-C7005D20E6D9}"/>
              </a:ext>
            </a:extLst>
          </p:cNvPr>
          <p:cNvSpPr/>
          <p:nvPr/>
        </p:nvSpPr>
        <p:spPr>
          <a:xfrm>
            <a:off x="1269781" y="6215068"/>
            <a:ext cx="2685351" cy="369332"/>
          </a:xfrm>
          <a:prstGeom prst="rect">
            <a:avLst/>
          </a:prstGeom>
          <a:solidFill>
            <a:schemeClr val="bg2">
              <a:lumMod val="90000"/>
            </a:schemeClr>
          </a:solidFill>
        </p:spPr>
        <p:txBody>
          <a:bodyPr wrap="none">
            <a:spAutoFit/>
          </a:bodyPr>
          <a:lstStyle/>
          <a:p>
            <a:r>
              <a:rPr lang="en-US" dirty="0"/>
              <a:t>Global Issues in Context</a:t>
            </a:r>
          </a:p>
        </p:txBody>
      </p:sp>
    </p:spTree>
    <p:extLst>
      <p:ext uri="{BB962C8B-B14F-4D97-AF65-F5344CB8AC3E}">
        <p14:creationId xmlns:p14="http://schemas.microsoft.com/office/powerpoint/2010/main" val="450298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4D95B2-9431-49DD-AA7E-E86C53036E7D}"/>
              </a:ext>
            </a:extLst>
          </p:cNvPr>
          <p:cNvSpPr>
            <a:spLocks noGrp="1"/>
          </p:cNvSpPr>
          <p:nvPr>
            <p:ph type="title"/>
          </p:nvPr>
        </p:nvSpPr>
        <p:spPr>
          <a:xfrm>
            <a:off x="609480" y="2340864"/>
            <a:ext cx="3084696" cy="1499616"/>
          </a:xfrm>
        </p:spPr>
        <p:txBody>
          <a:bodyPr/>
          <a:lstStyle/>
          <a:p>
            <a:r>
              <a:rPr lang="en-US" sz="3600" dirty="0"/>
              <a:t>T</a:t>
            </a:r>
            <a:r>
              <a:rPr lang="en-US" sz="3600" dirty="0" smtClean="0"/>
              <a:t>hink </a:t>
            </a:r>
            <a:r>
              <a:rPr lang="en-US" sz="3600" dirty="0"/>
              <a:t>of them as merely starters – so you can harvest more precise search terms, including author names, technical terms, citations…</a:t>
            </a:r>
          </a:p>
        </p:txBody>
      </p:sp>
      <p:pic>
        <p:nvPicPr>
          <p:cNvPr id="4" name="Picture 3">
            <a:extLst>
              <a:ext uri="{FF2B5EF4-FFF2-40B4-BE49-F238E27FC236}">
                <a16:creationId xmlns:a16="http://schemas.microsoft.com/office/drawing/2014/main" xmlns="" id="{FF33D7D9-0789-4F7E-B13E-C87F1D21D224}"/>
              </a:ext>
            </a:extLst>
          </p:cNvPr>
          <p:cNvPicPr>
            <a:picLocks noChangeAspect="1"/>
          </p:cNvPicPr>
          <p:nvPr/>
        </p:nvPicPr>
        <p:blipFill>
          <a:blip r:embed="rId3"/>
          <a:stretch>
            <a:fillRect/>
          </a:stretch>
        </p:blipFill>
        <p:spPr>
          <a:xfrm>
            <a:off x="3779520" y="179428"/>
            <a:ext cx="7660855" cy="6428636"/>
          </a:xfrm>
          <a:prstGeom prst="rect">
            <a:avLst/>
          </a:prstGeom>
        </p:spPr>
      </p:pic>
    </p:spTree>
    <p:extLst>
      <p:ext uri="{BB962C8B-B14F-4D97-AF65-F5344CB8AC3E}">
        <p14:creationId xmlns:p14="http://schemas.microsoft.com/office/powerpoint/2010/main" val="183689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838080" y="180975"/>
            <a:ext cx="10514880" cy="8286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rgbClr val="000000"/>
                </a:solidFill>
                <a:uFill>
                  <a:solidFill>
                    <a:srgbClr val="FFFFFF"/>
                  </a:solidFill>
                </a:uFill>
                <a:latin typeface="Calibri Light"/>
              </a:rPr>
              <a:t>REAL LIT SEARCH </a:t>
            </a:r>
            <a:r>
              <a:rPr lang="en-US" sz="4400" b="0" strike="noStrike" spc="-1" dirty="0">
                <a:solidFill>
                  <a:srgbClr val="000000"/>
                </a:solidFill>
                <a:uFill>
                  <a:solidFill>
                    <a:srgbClr val="FFFFFF"/>
                  </a:solidFill>
                </a:uFill>
                <a:latin typeface="Calibri Light"/>
              </a:rPr>
              <a:t>starts in subject databases</a:t>
            </a:r>
            <a:endParaRPr lang="en-US" sz="1800" b="0" strike="noStrike" spc="-1" dirty="0">
              <a:solidFill>
                <a:srgbClr val="000000"/>
              </a:solidFill>
              <a:uFill>
                <a:solidFill>
                  <a:srgbClr val="FFFFFF"/>
                </a:solidFill>
              </a:uFill>
              <a:latin typeface="Arial"/>
            </a:endParaRPr>
          </a:p>
        </p:txBody>
      </p:sp>
      <p:sp>
        <p:nvSpPr>
          <p:cNvPr id="219" name="CustomShape 2"/>
          <p:cNvSpPr/>
          <p:nvPr/>
        </p:nvSpPr>
        <p:spPr>
          <a:xfrm>
            <a:off x="838080" y="929898"/>
            <a:ext cx="10514880" cy="565688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Aft>
                <a:spcPts val="300"/>
              </a:spcAft>
            </a:pPr>
            <a:r>
              <a:rPr lang="en-US" sz="3200" b="0" strike="noStrike" spc="-1" dirty="0">
                <a:solidFill>
                  <a:srgbClr val="000000"/>
                </a:solidFill>
                <a:uFill>
                  <a:solidFill>
                    <a:srgbClr val="FFFFFF"/>
                  </a:solidFill>
                </a:uFill>
                <a:latin typeface="Calibri"/>
              </a:rPr>
              <a:t>Many times, most of your searching, especially for academic journal articles, should be in “abstracting and indexing” databases</a:t>
            </a:r>
            <a:endParaRPr lang="en-US" sz="3200" b="0" strike="noStrike" spc="-1" dirty="0">
              <a:solidFill>
                <a:srgbClr val="000000"/>
              </a:solidFill>
              <a:uFill>
                <a:solidFill>
                  <a:srgbClr val="FFFFFF"/>
                </a:solidFill>
              </a:uFill>
              <a:latin typeface="Arial"/>
            </a:endParaRPr>
          </a:p>
          <a:p>
            <a:pPr marL="228600" indent="-227880">
              <a:lnSpc>
                <a:spcPct val="90000"/>
              </a:lnSpc>
              <a:spcAft>
                <a:spcPts val="300"/>
              </a:spcAft>
              <a:buClr>
                <a:srgbClr val="000000"/>
              </a:buClr>
              <a:buFont typeface="Arial"/>
              <a:buChar char="•"/>
            </a:pPr>
            <a:r>
              <a:rPr lang="en-US" sz="2800" b="0" strike="noStrike" spc="-1" dirty="0">
                <a:solidFill>
                  <a:srgbClr val="000000"/>
                </a:solidFill>
                <a:uFill>
                  <a:solidFill>
                    <a:srgbClr val="FFFFFF"/>
                  </a:solidFill>
                </a:uFill>
                <a:latin typeface="Calibri"/>
              </a:rPr>
              <a:t>Searching bibliographic records, </a:t>
            </a:r>
            <a:r>
              <a:rPr lang="en-US" sz="2800" b="0" i="1" strike="noStrike" spc="-1" dirty="0">
                <a:solidFill>
                  <a:srgbClr val="000000"/>
                </a:solidFill>
                <a:uFill>
                  <a:solidFill>
                    <a:srgbClr val="FFFFFF"/>
                  </a:solidFill>
                </a:uFill>
                <a:latin typeface="Calibri"/>
              </a:rPr>
              <a:t>not</a:t>
            </a:r>
            <a:r>
              <a:rPr lang="en-US" sz="2800" b="0" strike="noStrike" spc="-1" dirty="0">
                <a:solidFill>
                  <a:srgbClr val="000000"/>
                </a:solidFill>
                <a:uFill>
                  <a:solidFill>
                    <a:srgbClr val="FFFFFF"/>
                  </a:solidFill>
                </a:uFill>
                <a:latin typeface="Calibri"/>
              </a:rPr>
              <a:t> full text.  </a:t>
            </a:r>
            <a:endParaRPr lang="en-US" sz="2800" b="0" strike="noStrike" spc="-1" dirty="0">
              <a:solidFill>
                <a:srgbClr val="000000"/>
              </a:solidFill>
              <a:uFill>
                <a:solidFill>
                  <a:srgbClr val="FFFFFF"/>
                </a:solidFill>
              </a:uFill>
              <a:latin typeface="Arial"/>
            </a:endParaRPr>
          </a:p>
          <a:p>
            <a:pPr marL="685800" lvl="1" indent="-227880">
              <a:lnSpc>
                <a:spcPct val="100000"/>
              </a:lnSpc>
              <a:spcAft>
                <a:spcPts val="300"/>
              </a:spcAft>
              <a:buClr>
                <a:srgbClr val="000000"/>
              </a:buClr>
              <a:buFont typeface="Arial"/>
              <a:buChar char="•"/>
            </a:pPr>
            <a:r>
              <a:rPr lang="en-US" sz="2400" b="0" strike="noStrike" spc="-1" dirty="0">
                <a:solidFill>
                  <a:srgbClr val="000000"/>
                </a:solidFill>
                <a:uFill>
                  <a:solidFill>
                    <a:srgbClr val="FFFFFF"/>
                  </a:solidFill>
                </a:uFill>
                <a:latin typeface="Calibri"/>
              </a:rPr>
              <a:t>Abstracts can be gold mines, bridging technical and familiar terminologies</a:t>
            </a:r>
            <a:endParaRPr lang="en-US" sz="1800" b="0" strike="noStrike" spc="-1" dirty="0">
              <a:solidFill>
                <a:srgbClr val="000000"/>
              </a:solidFill>
              <a:uFill>
                <a:solidFill>
                  <a:srgbClr val="FFFFFF"/>
                </a:solidFill>
              </a:uFill>
              <a:latin typeface="Arial"/>
            </a:endParaRPr>
          </a:p>
          <a:p>
            <a:pPr marL="685800" lvl="1" indent="-227880">
              <a:lnSpc>
                <a:spcPct val="100000"/>
              </a:lnSpc>
              <a:spcAft>
                <a:spcPts val="300"/>
              </a:spcAft>
              <a:buClr>
                <a:srgbClr val="000000"/>
              </a:buClr>
              <a:buFont typeface="Arial"/>
              <a:buChar char="•"/>
            </a:pPr>
            <a:r>
              <a:rPr lang="en-US" sz="2400" b="0" strike="noStrike" spc="-1" dirty="0">
                <a:solidFill>
                  <a:srgbClr val="000000"/>
                </a:solidFill>
                <a:uFill>
                  <a:solidFill>
                    <a:srgbClr val="FFFFFF"/>
                  </a:solidFill>
                </a:uFill>
                <a:latin typeface="Calibri"/>
              </a:rPr>
              <a:t>May have internal links to the actual articles or use </a:t>
            </a:r>
            <a:r>
              <a:rPr lang="en-US" sz="2400" b="1" strike="noStrike" spc="-1" dirty="0">
                <a:solidFill>
                  <a:srgbClr val="000000"/>
                </a:solidFill>
                <a:uFill>
                  <a:solidFill>
                    <a:srgbClr val="FFFFFF"/>
                  </a:solidFill>
                </a:uFill>
                <a:latin typeface="Calibri"/>
              </a:rPr>
              <a:t>Get </a:t>
            </a:r>
            <a:r>
              <a:rPr lang="en-US" sz="2400" b="1" strike="noStrike" spc="-1" dirty="0" err="1">
                <a:solidFill>
                  <a:srgbClr val="000000"/>
                </a:solidFill>
                <a:uFill>
                  <a:solidFill>
                    <a:srgbClr val="FFFFFF"/>
                  </a:solidFill>
                </a:uFill>
                <a:latin typeface="Calibri"/>
              </a:rPr>
              <a:t>VText</a:t>
            </a:r>
            <a:r>
              <a:rPr lang="en-US" sz="2400" b="1" strike="noStrike" spc="-1" dirty="0">
                <a:solidFill>
                  <a:srgbClr val="000000"/>
                </a:solidFill>
                <a:uFill>
                  <a:solidFill>
                    <a:srgbClr val="FFFFFF"/>
                  </a:solidFill>
                </a:uFill>
                <a:latin typeface="Calibri"/>
              </a:rPr>
              <a:t> </a:t>
            </a:r>
            <a:r>
              <a:rPr lang="en-US" sz="2400" b="0" strike="noStrike" spc="-1" dirty="0">
                <a:solidFill>
                  <a:srgbClr val="000000"/>
                </a:solidFill>
                <a:uFill>
                  <a:solidFill>
                    <a:srgbClr val="FFFFFF"/>
                  </a:solidFill>
                </a:uFill>
                <a:latin typeface="Calibri"/>
              </a:rPr>
              <a:t>to link records to the articles or to </a:t>
            </a:r>
            <a:r>
              <a:rPr lang="en-US" sz="2400" b="0" strike="noStrike" spc="-1" dirty="0" err="1">
                <a:solidFill>
                  <a:srgbClr val="000000"/>
                </a:solidFill>
                <a:uFill>
                  <a:solidFill>
                    <a:srgbClr val="FFFFFF"/>
                  </a:solidFill>
                </a:uFill>
                <a:latin typeface="Calibri"/>
              </a:rPr>
              <a:t>ILLiad</a:t>
            </a:r>
            <a:r>
              <a:rPr lang="en-US" sz="2400" b="0" strike="noStrike" spc="-1" dirty="0">
                <a:solidFill>
                  <a:srgbClr val="000000"/>
                </a:solidFill>
                <a:uFill>
                  <a:solidFill>
                    <a:srgbClr val="FFFFFF"/>
                  </a:solidFill>
                </a:uFill>
                <a:latin typeface="Calibri"/>
              </a:rPr>
              <a:t> order form (we’ll get a copy from another library).</a:t>
            </a:r>
            <a:endParaRPr lang="en-US" sz="1800" b="0" strike="noStrike" spc="-1" dirty="0">
              <a:solidFill>
                <a:srgbClr val="000000"/>
              </a:solidFill>
              <a:uFill>
                <a:solidFill>
                  <a:srgbClr val="FFFFFF"/>
                </a:solidFill>
              </a:uFill>
              <a:latin typeface="Arial"/>
            </a:endParaRPr>
          </a:p>
          <a:p>
            <a:pPr marL="228600" indent="-227880">
              <a:lnSpc>
                <a:spcPct val="90000"/>
              </a:lnSpc>
              <a:spcAft>
                <a:spcPts val="300"/>
              </a:spcAft>
              <a:buClr>
                <a:srgbClr val="000000"/>
              </a:buClr>
              <a:buFont typeface="Arial"/>
              <a:buChar char="•"/>
            </a:pPr>
            <a:r>
              <a:rPr lang="en-US" sz="2800" b="0" strike="noStrike" spc="-1" dirty="0">
                <a:solidFill>
                  <a:srgbClr val="000000"/>
                </a:solidFill>
                <a:uFill>
                  <a:solidFill>
                    <a:srgbClr val="FFFFFF"/>
                  </a:solidFill>
                </a:uFill>
                <a:latin typeface="Calibri"/>
              </a:rPr>
              <a:t>Subject headings (standardized </a:t>
            </a:r>
            <a:r>
              <a:rPr lang="en-US" sz="2800" b="0" strike="noStrike" spc="-1" dirty="0" smtClean="0">
                <a:solidFill>
                  <a:srgbClr val="000000"/>
                </a:solidFill>
                <a:uFill>
                  <a:solidFill>
                    <a:srgbClr val="FFFFFF"/>
                  </a:solidFill>
                </a:uFill>
                <a:latin typeface="Calibri"/>
              </a:rPr>
              <a:t>tags: </a:t>
            </a:r>
            <a:r>
              <a:rPr lang="en-US" sz="2800" b="0" i="1" strike="noStrike" spc="-1" dirty="0" smtClean="0">
                <a:solidFill>
                  <a:srgbClr val="000000"/>
                </a:solidFill>
                <a:uFill>
                  <a:solidFill>
                    <a:srgbClr val="FFFFFF"/>
                  </a:solidFill>
                </a:uFill>
                <a:latin typeface="Calibri"/>
              </a:rPr>
              <a:t>descriptors</a:t>
            </a:r>
            <a:r>
              <a:rPr lang="en-US" sz="2800" b="0" strike="noStrike" spc="-1" dirty="0">
                <a:solidFill>
                  <a:srgbClr val="000000"/>
                </a:solidFill>
                <a:uFill>
                  <a:solidFill>
                    <a:srgbClr val="FFFFFF"/>
                  </a:solidFill>
                </a:uFill>
                <a:latin typeface="Calibri"/>
              </a:rPr>
              <a:t>) define universes of knowledge, overcome inconsistency in word/spellings.</a:t>
            </a:r>
            <a:endParaRPr lang="en-US" sz="1800" b="0" strike="noStrike" spc="-1" dirty="0">
              <a:solidFill>
                <a:srgbClr val="000000"/>
              </a:solidFill>
              <a:uFill>
                <a:solidFill>
                  <a:srgbClr val="FFFFFF"/>
                </a:solidFill>
              </a:uFill>
              <a:latin typeface="Arial"/>
            </a:endParaRPr>
          </a:p>
          <a:p>
            <a:pPr marL="228600" indent="-227880">
              <a:lnSpc>
                <a:spcPct val="90000"/>
              </a:lnSpc>
              <a:spcAft>
                <a:spcPts val="300"/>
              </a:spcAft>
              <a:buClr>
                <a:srgbClr val="000000"/>
              </a:buClr>
              <a:buFont typeface="Arial"/>
              <a:buChar char="•"/>
            </a:pPr>
            <a:r>
              <a:rPr lang="en-US" sz="2800" b="0" strike="noStrike" spc="-1" dirty="0">
                <a:solidFill>
                  <a:srgbClr val="000000"/>
                </a:solidFill>
                <a:uFill>
                  <a:solidFill>
                    <a:srgbClr val="FFFFFF"/>
                  </a:solidFill>
                </a:uFill>
                <a:latin typeface="Calibri"/>
              </a:rPr>
              <a:t>Permit simple searching, so you can adjust on the fly, correct your errors, discover more.</a:t>
            </a:r>
            <a:endParaRPr lang="en-US" sz="1800" b="0" strike="noStrike" spc="-1" dirty="0">
              <a:solidFill>
                <a:srgbClr val="000000"/>
              </a:solidFill>
              <a:uFill>
                <a:solidFill>
                  <a:srgbClr val="FFFFFF"/>
                </a:solidFill>
              </a:uFill>
              <a:latin typeface="Arial"/>
            </a:endParaRPr>
          </a:p>
          <a:p>
            <a:pPr marL="685800" lvl="1" indent="-227880">
              <a:lnSpc>
                <a:spcPct val="100000"/>
              </a:lnSpc>
              <a:spcAft>
                <a:spcPts val="300"/>
              </a:spcAft>
              <a:buClr>
                <a:srgbClr val="000000"/>
              </a:buClr>
              <a:buFont typeface="Arial"/>
              <a:buChar char="•"/>
            </a:pPr>
            <a:r>
              <a:rPr lang="en-US" sz="2400" b="0" strike="noStrike" spc="-1" dirty="0">
                <a:solidFill>
                  <a:srgbClr val="000000"/>
                </a:solidFill>
                <a:uFill>
                  <a:solidFill>
                    <a:srgbClr val="FFFFFF"/>
                  </a:solidFill>
                </a:uFill>
                <a:latin typeface="Calibri"/>
              </a:rPr>
              <a:t>Search history (aka ‘recent searches’) – the hidden power tool</a:t>
            </a:r>
            <a:endParaRPr lang="en-US" sz="1800" b="0" strike="noStrike" spc="-1" dirty="0">
              <a:solidFill>
                <a:srgbClr val="000000"/>
              </a:solidFill>
              <a:uFill>
                <a:solidFill>
                  <a:srgbClr val="FFFFFF"/>
                </a:solidFill>
              </a:uFill>
              <a:latin typeface="Arial"/>
            </a:endParaRPr>
          </a:p>
          <a:p>
            <a:pPr>
              <a:lnSpc>
                <a:spcPct val="100000"/>
              </a:lnSpc>
              <a:spcAft>
                <a:spcPts val="300"/>
              </a:spcAft>
            </a:pPr>
            <a:r>
              <a:rPr lang="en-US" sz="2800" b="0" strike="noStrike" spc="-1" dirty="0" err="1">
                <a:solidFill>
                  <a:srgbClr val="000000"/>
                </a:solidFill>
                <a:uFill>
                  <a:solidFill>
                    <a:srgbClr val="FFFFFF"/>
                  </a:solidFill>
                </a:uFill>
                <a:latin typeface="Calibri"/>
              </a:rPr>
              <a:t>Eg</a:t>
            </a:r>
            <a:r>
              <a:rPr lang="en-US" sz="2800" b="0" strike="noStrike" spc="-1" dirty="0">
                <a:solidFill>
                  <a:srgbClr val="000000"/>
                </a:solidFill>
                <a:uFill>
                  <a:solidFill>
                    <a:srgbClr val="FFFFFF"/>
                  </a:solidFill>
                </a:uFill>
                <a:latin typeface="Calibri"/>
              </a:rPr>
              <a:t>: </a:t>
            </a:r>
            <a:r>
              <a:rPr lang="en-US" sz="2800" b="0" i="1" strike="noStrike" spc="-1" dirty="0">
                <a:solidFill>
                  <a:srgbClr val="000000"/>
                </a:solidFill>
                <a:uFill>
                  <a:solidFill>
                    <a:srgbClr val="FFFFFF"/>
                  </a:solidFill>
                </a:uFill>
                <a:latin typeface="Calibri"/>
              </a:rPr>
              <a:t>Urban Studies Abstracts</a:t>
            </a:r>
            <a:r>
              <a:rPr lang="en-US" sz="2800" b="0" strike="noStrike" spc="-1" dirty="0">
                <a:solidFill>
                  <a:srgbClr val="000000"/>
                </a:solidFill>
                <a:uFill>
                  <a:solidFill>
                    <a:srgbClr val="FFFFFF"/>
                  </a:solidFill>
                </a:uFill>
                <a:latin typeface="Calibri"/>
              </a:rPr>
              <a:t>, </a:t>
            </a:r>
            <a:r>
              <a:rPr lang="en-US" sz="2800" b="0" i="1" strike="noStrike" spc="-1" dirty="0">
                <a:solidFill>
                  <a:srgbClr val="000000"/>
                </a:solidFill>
                <a:uFill>
                  <a:solidFill>
                    <a:srgbClr val="FFFFFF"/>
                  </a:solidFill>
                </a:uFill>
                <a:latin typeface="Calibri"/>
              </a:rPr>
              <a:t>Environment Complete</a:t>
            </a:r>
            <a:r>
              <a:rPr lang="en-US" sz="2800" b="0" strike="noStrike" spc="-1" dirty="0">
                <a:solidFill>
                  <a:srgbClr val="000000"/>
                </a:solidFill>
                <a:uFill>
                  <a:solidFill>
                    <a:srgbClr val="FFFFFF"/>
                  </a:solidFill>
                </a:uFill>
                <a:latin typeface="Calibri"/>
              </a:rPr>
              <a:t>, </a:t>
            </a:r>
            <a:r>
              <a:rPr lang="en-US" sz="2800" b="0" i="1" strike="noStrike" spc="-1" dirty="0">
                <a:solidFill>
                  <a:srgbClr val="000000"/>
                </a:solidFill>
                <a:uFill>
                  <a:solidFill>
                    <a:srgbClr val="FFFFFF"/>
                  </a:solidFill>
                </a:uFill>
                <a:latin typeface="Calibri"/>
              </a:rPr>
              <a:t>ABI/Inform</a:t>
            </a:r>
            <a:endParaRPr lang="en-US" sz="1800" b="0" i="1"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609480" y="274680"/>
            <a:ext cx="109720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uFill>
                  <a:solidFill>
                    <a:srgbClr val="FFFFFF"/>
                  </a:solidFill>
                </a:uFill>
                <a:latin typeface="Calibri"/>
              </a:rPr>
              <a:t>Gateways: bibliographic records</a:t>
            </a:r>
            <a:endParaRPr lang="en-US" sz="1800" b="0" strike="noStrike" spc="-1">
              <a:solidFill>
                <a:srgbClr val="000000"/>
              </a:solidFill>
              <a:uFill>
                <a:solidFill>
                  <a:srgbClr val="FFFFFF"/>
                </a:solidFill>
              </a:uFill>
              <a:latin typeface="Arial"/>
            </a:endParaRPr>
          </a:p>
        </p:txBody>
      </p:sp>
      <p:sp>
        <p:nvSpPr>
          <p:cNvPr id="221" name="CustomShape 2"/>
          <p:cNvSpPr/>
          <p:nvPr/>
        </p:nvSpPr>
        <p:spPr>
          <a:xfrm>
            <a:off x="609480" y="1600200"/>
            <a:ext cx="1097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dirty="0">
                <a:solidFill>
                  <a:srgbClr val="000000"/>
                </a:solidFill>
                <a:uFill>
                  <a:solidFill>
                    <a:srgbClr val="FFFFFF"/>
                  </a:solidFill>
                </a:uFill>
                <a:latin typeface="Calibri"/>
              </a:rPr>
              <a:t>Highly structured representations of “works” (books, articles, DVDs, maps, photos…)</a:t>
            </a:r>
            <a:endParaRPr lang="en-US" sz="1800" b="0" strike="noStrike" spc="-1" dirty="0">
              <a:solidFill>
                <a:srgbClr val="000000"/>
              </a:solidFill>
              <a:uFill>
                <a:solidFill>
                  <a:srgbClr val="FFFFFF"/>
                </a:solidFill>
              </a:uFill>
              <a:latin typeface="Arial"/>
            </a:endParaRPr>
          </a:p>
          <a:p>
            <a:pPr marL="743040" lvl="1" indent="-285120">
              <a:lnSpc>
                <a:spcPct val="100000"/>
              </a:lnSpc>
              <a:buClr>
                <a:srgbClr val="000000"/>
              </a:buClr>
              <a:buFont typeface="Arial"/>
              <a:buChar char="•"/>
            </a:pPr>
            <a:r>
              <a:rPr lang="en-US" sz="2800" b="1" strike="noStrike" spc="-1" dirty="0">
                <a:solidFill>
                  <a:srgbClr val="000000"/>
                </a:solidFill>
                <a:uFill>
                  <a:solidFill>
                    <a:srgbClr val="FFFFFF"/>
                  </a:solidFill>
                </a:uFill>
                <a:latin typeface="Calibri"/>
              </a:rPr>
              <a:t>Metadata</a:t>
            </a:r>
            <a:r>
              <a:rPr lang="en-US" sz="2800" b="0" strike="noStrike" spc="-1" dirty="0">
                <a:solidFill>
                  <a:srgbClr val="000000"/>
                </a:solidFill>
                <a:uFill>
                  <a:solidFill>
                    <a:srgbClr val="FFFFFF"/>
                  </a:solidFill>
                </a:uFill>
                <a:latin typeface="Calibri"/>
              </a:rPr>
              <a:t> make connections, ease discovery</a:t>
            </a:r>
            <a:endParaRPr lang="en-US" sz="1800" b="0" strike="noStrike" spc="-1" dirty="0">
              <a:solidFill>
                <a:srgbClr val="000000"/>
              </a:solidFill>
              <a:uFill>
                <a:solidFill>
                  <a:srgbClr val="FFFFFF"/>
                </a:solidFill>
              </a:uFill>
              <a:latin typeface="Arial"/>
            </a:endParaRPr>
          </a:p>
          <a:p>
            <a:pPr marL="742950" indent="-285750">
              <a:lnSpc>
                <a:spcPct val="100000"/>
              </a:lnSpc>
              <a:buClr>
                <a:srgbClr val="000000"/>
              </a:buClr>
              <a:buFont typeface="Arial"/>
              <a:buChar char="•"/>
            </a:pPr>
            <a:r>
              <a:rPr lang="en-US" sz="2800" b="0" strike="noStrike" spc="-1" dirty="0">
                <a:solidFill>
                  <a:srgbClr val="000000"/>
                </a:solidFill>
                <a:uFill>
                  <a:solidFill>
                    <a:srgbClr val="FFFFFF"/>
                  </a:solidFill>
                </a:uFill>
                <a:latin typeface="Calibri"/>
              </a:rPr>
              <a:t>Consistent within a library</a:t>
            </a:r>
            <a:endParaRPr lang="en-US" sz="2800" b="0" strike="noStrike" spc="-1" dirty="0">
              <a:solidFill>
                <a:srgbClr val="000000"/>
              </a:solidFill>
              <a:uFill>
                <a:solidFill>
                  <a:srgbClr val="FFFFFF"/>
                </a:solidFill>
              </a:uFill>
              <a:latin typeface="Arial"/>
            </a:endParaRPr>
          </a:p>
          <a:p>
            <a:pPr marL="742950" indent="-285750">
              <a:lnSpc>
                <a:spcPct val="100000"/>
              </a:lnSpc>
              <a:buClr>
                <a:srgbClr val="000000"/>
              </a:buClr>
              <a:buFont typeface="Arial"/>
              <a:buChar char="•"/>
            </a:pPr>
            <a:r>
              <a:rPr lang="en-US" sz="2800" b="0" strike="noStrike" spc="-1" dirty="0">
                <a:solidFill>
                  <a:srgbClr val="000000"/>
                </a:solidFill>
                <a:uFill>
                  <a:solidFill>
                    <a:srgbClr val="FFFFFF"/>
                  </a:solidFill>
                </a:uFill>
                <a:latin typeface="Calibri"/>
              </a:rPr>
              <a:t>Standards-based among libraries: what works here should work elsewhere, too</a:t>
            </a:r>
            <a:endParaRPr lang="en-US" sz="2800" b="0" strike="noStrike" spc="-1" dirty="0">
              <a:solidFill>
                <a:srgbClr val="000000"/>
              </a:solidFill>
              <a:uFill>
                <a:solidFill>
                  <a:srgbClr val="FFFFFF"/>
                </a:solidFill>
              </a:uFill>
              <a:latin typeface="Arial"/>
            </a:endParaRPr>
          </a:p>
          <a:p>
            <a:pPr>
              <a:lnSpc>
                <a:spcPct val="100000"/>
              </a:lnSpc>
            </a:pPr>
            <a:r>
              <a:rPr lang="en-US" sz="3200" b="1" strike="noStrike" spc="-1" dirty="0">
                <a:solidFill>
                  <a:srgbClr val="000000"/>
                </a:solidFill>
                <a:uFill>
                  <a:solidFill>
                    <a:srgbClr val="FFFFFF"/>
                  </a:solidFill>
                </a:uFill>
                <a:latin typeface="Calibri"/>
              </a:rPr>
              <a:t>So what?  </a:t>
            </a:r>
            <a:r>
              <a:rPr lang="en-US" sz="3200" b="0" strike="noStrike" spc="-1" dirty="0">
                <a:solidFill>
                  <a:srgbClr val="000000"/>
                </a:solidFill>
                <a:uFill>
                  <a:solidFill>
                    <a:srgbClr val="FFFFFF"/>
                  </a:solidFill>
                </a:uFill>
                <a:latin typeface="Calibri"/>
              </a:rPr>
              <a:t>From the “bib record” you can make informed judgments about the usefulness of a work to </a:t>
            </a:r>
            <a:r>
              <a:rPr lang="en-US" sz="3200" b="0" i="1" strike="noStrike" spc="-1" dirty="0">
                <a:solidFill>
                  <a:srgbClr val="000000"/>
                </a:solidFill>
                <a:uFill>
                  <a:solidFill>
                    <a:srgbClr val="FFFFFF"/>
                  </a:solidFill>
                </a:uFill>
                <a:latin typeface="Calibri"/>
              </a:rPr>
              <a:t>your</a:t>
            </a:r>
            <a:r>
              <a:rPr lang="en-US" sz="3200" b="0" strike="noStrike" spc="-1" dirty="0">
                <a:solidFill>
                  <a:srgbClr val="000000"/>
                </a:solidFill>
                <a:uFill>
                  <a:solidFill>
                    <a:srgbClr val="FFFFFF"/>
                  </a:solidFill>
                </a:uFill>
                <a:latin typeface="Calibri"/>
              </a:rPr>
              <a:t> research question without even looking at the work itself.</a:t>
            </a: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6F909B84-36E0-49D2-8B99-E253B628B285}"/>
              </a:ext>
            </a:extLst>
          </p:cNvPr>
          <p:cNvPicPr>
            <a:picLocks noChangeAspect="1"/>
          </p:cNvPicPr>
          <p:nvPr/>
        </p:nvPicPr>
        <p:blipFill>
          <a:blip r:embed="rId3"/>
          <a:stretch>
            <a:fillRect/>
          </a:stretch>
        </p:blipFill>
        <p:spPr>
          <a:xfrm>
            <a:off x="329184" y="479843"/>
            <a:ext cx="11631168" cy="5898309"/>
          </a:xfrm>
          <a:prstGeom prst="rect">
            <a:avLst/>
          </a:prstGeom>
        </p:spPr>
      </p:pic>
      <p:sp>
        <p:nvSpPr>
          <p:cNvPr id="5" name="TextBox 4">
            <a:extLst>
              <a:ext uri="{FF2B5EF4-FFF2-40B4-BE49-F238E27FC236}">
                <a16:creationId xmlns:a16="http://schemas.microsoft.com/office/drawing/2014/main" xmlns="" id="{40BFC0DE-CA26-41F8-9506-B1068AAD7E90}"/>
              </a:ext>
            </a:extLst>
          </p:cNvPr>
          <p:cNvSpPr txBox="1"/>
          <p:nvPr/>
        </p:nvSpPr>
        <p:spPr>
          <a:xfrm>
            <a:off x="6096000" y="5766816"/>
            <a:ext cx="5279136" cy="369332"/>
          </a:xfrm>
          <a:prstGeom prst="rect">
            <a:avLst/>
          </a:prstGeom>
          <a:solidFill>
            <a:schemeClr val="bg2">
              <a:lumMod val="90000"/>
            </a:schemeClr>
          </a:solidFill>
        </p:spPr>
        <p:txBody>
          <a:bodyPr wrap="square" rtlCol="0">
            <a:spAutoFit/>
          </a:bodyPr>
          <a:lstStyle/>
          <a:p>
            <a:r>
              <a:rPr lang="en-US" dirty="0"/>
              <a:t>Sample bib record from </a:t>
            </a:r>
            <a:r>
              <a:rPr lang="en-US" i="1" dirty="0"/>
              <a:t>Urban Studies Abstracts</a:t>
            </a:r>
          </a:p>
        </p:txBody>
      </p:sp>
      <p:sp>
        <p:nvSpPr>
          <p:cNvPr id="7" name="TextBox 6">
            <a:extLst>
              <a:ext uri="{FF2B5EF4-FFF2-40B4-BE49-F238E27FC236}">
                <a16:creationId xmlns:a16="http://schemas.microsoft.com/office/drawing/2014/main" xmlns="" id="{23269CF5-5F66-487D-9C5C-0D5C70D1498C}"/>
              </a:ext>
            </a:extLst>
          </p:cNvPr>
          <p:cNvSpPr txBox="1"/>
          <p:nvPr/>
        </p:nvSpPr>
        <p:spPr>
          <a:xfrm>
            <a:off x="3206496" y="3179024"/>
            <a:ext cx="6047232" cy="646331"/>
          </a:xfrm>
          <a:prstGeom prst="rect">
            <a:avLst/>
          </a:prstGeom>
          <a:noFill/>
        </p:spPr>
        <p:txBody>
          <a:bodyPr wrap="square" rtlCol="0">
            <a:spAutoFit/>
          </a:bodyPr>
          <a:lstStyle/>
          <a:p>
            <a:r>
              <a:rPr lang="en-US" i="1" dirty="0">
                <a:solidFill>
                  <a:srgbClr val="C00000"/>
                </a:solidFill>
                <a:latin typeface="Calibri Light" panose="020F0302020204030204" pitchFamily="34" charset="0"/>
                <a:cs typeface="Calibri Light" panose="020F0302020204030204" pitchFamily="34" charset="0"/>
              </a:rPr>
              <a:t>Standard tags link to all other articles about each of these topics across this database</a:t>
            </a:r>
          </a:p>
        </p:txBody>
      </p:sp>
      <p:sp>
        <p:nvSpPr>
          <p:cNvPr id="9" name="TextBox 8">
            <a:extLst>
              <a:ext uri="{FF2B5EF4-FFF2-40B4-BE49-F238E27FC236}">
                <a16:creationId xmlns:a16="http://schemas.microsoft.com/office/drawing/2014/main" xmlns="" id="{346D556C-39EC-456C-ACEB-583AD140EB56}"/>
              </a:ext>
            </a:extLst>
          </p:cNvPr>
          <p:cNvSpPr txBox="1"/>
          <p:nvPr/>
        </p:nvSpPr>
        <p:spPr>
          <a:xfrm>
            <a:off x="10204704" y="1364696"/>
            <a:ext cx="1755648" cy="923330"/>
          </a:xfrm>
          <a:prstGeom prst="rect">
            <a:avLst/>
          </a:prstGeom>
          <a:noFill/>
        </p:spPr>
        <p:txBody>
          <a:bodyPr wrap="square" rtlCol="0">
            <a:spAutoFit/>
          </a:bodyPr>
          <a:lstStyle/>
          <a:p>
            <a:r>
              <a:rPr lang="en-US" i="1" dirty="0">
                <a:solidFill>
                  <a:srgbClr val="C00000"/>
                </a:solidFill>
                <a:latin typeface="Calibri Light" panose="020F0302020204030204" pitchFamily="34" charset="0"/>
                <a:cs typeface="Calibri Light" panose="020F0302020204030204" pitchFamily="34" charset="0"/>
              </a:rPr>
              <a:t>Tools to manage your search results</a:t>
            </a:r>
          </a:p>
        </p:txBody>
      </p:sp>
      <p:sp>
        <p:nvSpPr>
          <p:cNvPr id="10" name="Oval 9">
            <a:extLst>
              <a:ext uri="{FF2B5EF4-FFF2-40B4-BE49-F238E27FC236}">
                <a16:creationId xmlns:a16="http://schemas.microsoft.com/office/drawing/2014/main" xmlns="" id="{D355B8DC-23C9-4DDC-9E21-BA1F919C6285}"/>
              </a:ext>
            </a:extLst>
          </p:cNvPr>
          <p:cNvSpPr/>
          <p:nvPr/>
        </p:nvSpPr>
        <p:spPr>
          <a:xfrm>
            <a:off x="1981200" y="2170290"/>
            <a:ext cx="633984" cy="33064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A6B25305-6616-4B85-8A2A-9E561EC00A06}"/>
              </a:ext>
            </a:extLst>
          </p:cNvPr>
          <p:cNvSpPr/>
          <p:nvPr/>
        </p:nvSpPr>
        <p:spPr>
          <a:xfrm flipV="1">
            <a:off x="2036064" y="2680194"/>
            <a:ext cx="579120" cy="22456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30744FE5-A968-4D34-A3EE-542FDC2B4424}"/>
              </a:ext>
            </a:extLst>
          </p:cNvPr>
          <p:cNvSpPr/>
          <p:nvPr/>
        </p:nvSpPr>
        <p:spPr>
          <a:xfrm>
            <a:off x="231648" y="2444290"/>
            <a:ext cx="902208" cy="36933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6B494ABC-5FC2-4F1E-A80D-8909C2370F5D}"/>
              </a:ext>
            </a:extLst>
          </p:cNvPr>
          <p:cNvSpPr/>
          <p:nvPr/>
        </p:nvSpPr>
        <p:spPr>
          <a:xfrm>
            <a:off x="1712976" y="4308363"/>
            <a:ext cx="902208" cy="36933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F5022C36-AAD0-4896-B26B-3A4C6E8333D8}"/>
              </a:ext>
            </a:extLst>
          </p:cNvPr>
          <p:cNvSpPr/>
          <p:nvPr/>
        </p:nvSpPr>
        <p:spPr>
          <a:xfrm>
            <a:off x="2036064" y="5951482"/>
            <a:ext cx="585216" cy="24741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xmlns="" id="{1CEEC425-BEEC-489B-98C6-F7FEBF88E29E}"/>
              </a:ext>
            </a:extLst>
          </p:cNvPr>
          <p:cNvSpPr txBox="1"/>
          <p:nvPr/>
        </p:nvSpPr>
        <p:spPr>
          <a:xfrm>
            <a:off x="231648" y="2902026"/>
            <a:ext cx="1584961" cy="1200329"/>
          </a:xfrm>
          <a:prstGeom prst="rect">
            <a:avLst/>
          </a:prstGeom>
          <a:solidFill>
            <a:schemeClr val="bg1"/>
          </a:solidFill>
        </p:spPr>
        <p:txBody>
          <a:bodyPr wrap="square" rtlCol="0">
            <a:spAutoFit/>
          </a:bodyPr>
          <a:lstStyle/>
          <a:p>
            <a:r>
              <a:rPr lang="en-US" i="1" dirty="0">
                <a:solidFill>
                  <a:srgbClr val="C00000"/>
                </a:solidFill>
                <a:latin typeface="Calibri Light" panose="020F0302020204030204" pitchFamily="34" charset="0"/>
                <a:cs typeface="Calibri Light" panose="020F0302020204030204" pitchFamily="34" charset="0"/>
              </a:rPr>
              <a:t>Click </a:t>
            </a:r>
            <a:r>
              <a:rPr lang="en-US" b="1" i="1" dirty="0">
                <a:solidFill>
                  <a:srgbClr val="C00000"/>
                </a:solidFill>
                <a:latin typeface="Calibri Light" panose="020F0302020204030204" pitchFamily="34" charset="0"/>
                <a:cs typeface="Calibri Light" panose="020F0302020204030204" pitchFamily="34" charset="0"/>
              </a:rPr>
              <a:t>Get </a:t>
            </a:r>
            <a:r>
              <a:rPr lang="en-US" b="1" i="1" dirty="0" err="1">
                <a:solidFill>
                  <a:srgbClr val="C00000"/>
                </a:solidFill>
                <a:latin typeface="Calibri Light" panose="020F0302020204030204" pitchFamily="34" charset="0"/>
                <a:cs typeface="Calibri Light" panose="020F0302020204030204" pitchFamily="34" charset="0"/>
              </a:rPr>
              <a:t>VText</a:t>
            </a:r>
            <a:r>
              <a:rPr lang="en-US" b="1" i="1" dirty="0">
                <a:solidFill>
                  <a:srgbClr val="C00000"/>
                </a:solidFill>
                <a:latin typeface="Calibri Light" panose="020F0302020204030204" pitchFamily="34" charset="0"/>
                <a:cs typeface="Calibri Light" panose="020F0302020204030204" pitchFamily="34" charset="0"/>
              </a:rPr>
              <a:t> </a:t>
            </a:r>
            <a:r>
              <a:rPr lang="en-US" i="1" dirty="0">
                <a:solidFill>
                  <a:srgbClr val="C00000"/>
                </a:solidFill>
                <a:latin typeface="Calibri Light" panose="020F0302020204030204" pitchFamily="34" charset="0"/>
                <a:cs typeface="Calibri Light" panose="020F0302020204030204" pitchFamily="34" charset="0"/>
              </a:rPr>
              <a:t>to link from this record to the article.</a:t>
            </a:r>
          </a:p>
        </p:txBody>
      </p:sp>
      <p:sp>
        <p:nvSpPr>
          <p:cNvPr id="18" name="Oval 17">
            <a:extLst>
              <a:ext uri="{FF2B5EF4-FFF2-40B4-BE49-F238E27FC236}">
                <a16:creationId xmlns:a16="http://schemas.microsoft.com/office/drawing/2014/main" xmlns="" id="{196B0011-C7AD-4C48-8471-BE4EF78433CD}"/>
              </a:ext>
            </a:extLst>
          </p:cNvPr>
          <p:cNvSpPr/>
          <p:nvPr/>
        </p:nvSpPr>
        <p:spPr>
          <a:xfrm>
            <a:off x="11277600" y="3903715"/>
            <a:ext cx="585216" cy="24741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xmlns="" id="{E7927CB5-347C-4A34-BA93-438D0B9BEE24}"/>
              </a:ext>
            </a:extLst>
          </p:cNvPr>
          <p:cNvSpPr/>
          <p:nvPr/>
        </p:nvSpPr>
        <p:spPr>
          <a:xfrm>
            <a:off x="11277600" y="2381544"/>
            <a:ext cx="475488" cy="79748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313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F6D7C8E-09FF-4D7F-8101-AA432C635F99}"/>
              </a:ext>
            </a:extLst>
          </p:cNvPr>
          <p:cNvPicPr>
            <a:picLocks noChangeAspect="1"/>
          </p:cNvPicPr>
          <p:nvPr/>
        </p:nvPicPr>
        <p:blipFill>
          <a:blip r:embed="rId3"/>
          <a:stretch>
            <a:fillRect/>
          </a:stretch>
        </p:blipFill>
        <p:spPr>
          <a:xfrm>
            <a:off x="318477" y="561395"/>
            <a:ext cx="11555046" cy="5948569"/>
          </a:xfrm>
          <a:prstGeom prst="rect">
            <a:avLst/>
          </a:prstGeom>
        </p:spPr>
      </p:pic>
      <p:sp>
        <p:nvSpPr>
          <p:cNvPr id="5" name="Oval 4">
            <a:extLst>
              <a:ext uri="{FF2B5EF4-FFF2-40B4-BE49-F238E27FC236}">
                <a16:creationId xmlns:a16="http://schemas.microsoft.com/office/drawing/2014/main" xmlns="" id="{84BF29AA-4C32-468D-96D4-2BF4CF91545D}"/>
              </a:ext>
            </a:extLst>
          </p:cNvPr>
          <p:cNvSpPr/>
          <p:nvPr/>
        </p:nvSpPr>
        <p:spPr>
          <a:xfrm>
            <a:off x="9814560" y="3181588"/>
            <a:ext cx="1706880" cy="3540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xmlns="" id="{FC8E463D-DB3C-4DD4-872E-7EE4FB3BFFC5}"/>
              </a:ext>
            </a:extLst>
          </p:cNvPr>
          <p:cNvSpPr/>
          <p:nvPr/>
        </p:nvSpPr>
        <p:spPr>
          <a:xfrm>
            <a:off x="2493264" y="1041892"/>
            <a:ext cx="1432560" cy="35409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348066BD-560F-4840-81AD-36569D640694}"/>
              </a:ext>
            </a:extLst>
          </p:cNvPr>
          <p:cNvSpPr txBox="1"/>
          <p:nvPr/>
        </p:nvSpPr>
        <p:spPr>
          <a:xfrm>
            <a:off x="8680704" y="5232543"/>
            <a:ext cx="2840736" cy="923330"/>
          </a:xfrm>
          <a:prstGeom prst="rect">
            <a:avLst/>
          </a:prstGeom>
          <a:solidFill>
            <a:schemeClr val="bg2">
              <a:lumMod val="90000"/>
            </a:schemeClr>
          </a:solidFill>
        </p:spPr>
        <p:txBody>
          <a:bodyPr wrap="square" rtlCol="0">
            <a:spAutoFit/>
          </a:bodyPr>
          <a:lstStyle/>
          <a:p>
            <a:r>
              <a:rPr lang="en-US" dirty="0"/>
              <a:t>Article landing page in the journal, </a:t>
            </a:r>
            <a:r>
              <a:rPr lang="en-US" i="1" dirty="0"/>
              <a:t>Landscape and Urban Planning</a:t>
            </a:r>
          </a:p>
        </p:txBody>
      </p:sp>
    </p:spTree>
    <p:extLst>
      <p:ext uri="{BB962C8B-B14F-4D97-AF65-F5344CB8AC3E}">
        <p14:creationId xmlns:p14="http://schemas.microsoft.com/office/powerpoint/2010/main" val="1553854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CustomShape 1"/>
          <p:cNvSpPr/>
          <p:nvPr/>
        </p:nvSpPr>
        <p:spPr>
          <a:xfrm>
            <a:off x="838080" y="365040"/>
            <a:ext cx="10514880" cy="76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dirty="0">
                <a:solidFill>
                  <a:srgbClr val="000000"/>
                </a:solidFill>
                <a:uFill>
                  <a:solidFill>
                    <a:srgbClr val="FFFFFF"/>
                  </a:solidFill>
                </a:uFill>
                <a:latin typeface="Calibri Light"/>
              </a:rPr>
              <a:t>LIT SEARCH tactics</a:t>
            </a:r>
            <a:endParaRPr lang="en-US" sz="1800" b="0" strike="noStrike" spc="-1" dirty="0">
              <a:solidFill>
                <a:srgbClr val="000000"/>
              </a:solidFill>
              <a:uFill>
                <a:solidFill>
                  <a:srgbClr val="FFFFFF"/>
                </a:solidFill>
              </a:uFill>
              <a:latin typeface="Arial"/>
            </a:endParaRPr>
          </a:p>
        </p:txBody>
      </p:sp>
      <p:sp>
        <p:nvSpPr>
          <p:cNvPr id="243" name="CustomShape 2"/>
          <p:cNvSpPr/>
          <p:nvPr/>
        </p:nvSpPr>
        <p:spPr>
          <a:xfrm>
            <a:off x="838080" y="1128960"/>
            <a:ext cx="10514880" cy="536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dirty="0">
                <a:solidFill>
                  <a:srgbClr val="000000"/>
                </a:solidFill>
                <a:uFill>
                  <a:solidFill>
                    <a:srgbClr val="FFFFFF"/>
                  </a:solidFill>
                </a:uFill>
                <a:latin typeface="Calibri"/>
              </a:rPr>
              <a:t>Apply the KISS principle</a:t>
            </a:r>
            <a:endParaRPr lang="en-US" sz="1800" b="0" strike="noStrike" spc="-1" dirty="0">
              <a:solidFill>
                <a:srgbClr val="000000"/>
              </a:solidFill>
              <a:uFill>
                <a:solidFill>
                  <a:srgbClr val="FFFFFF"/>
                </a:solidFill>
              </a:uFill>
              <a:latin typeface="Arial"/>
            </a:endParaRPr>
          </a:p>
          <a:p>
            <a:pPr marL="228600" indent="-227880">
              <a:lnSpc>
                <a:spcPct val="90000"/>
              </a:lnSpc>
              <a:spcAft>
                <a:spcPts val="300"/>
              </a:spcAft>
              <a:buClr>
                <a:srgbClr val="000000"/>
              </a:buClr>
              <a:buFont typeface="Arial"/>
              <a:buChar char="•"/>
            </a:pPr>
            <a:r>
              <a:rPr lang="en-US" sz="2400" b="0" strike="noStrike" spc="-1" dirty="0">
                <a:solidFill>
                  <a:srgbClr val="000000"/>
                </a:solidFill>
                <a:uFill>
                  <a:solidFill>
                    <a:srgbClr val="FFFFFF"/>
                  </a:solidFill>
                </a:uFill>
                <a:latin typeface="Calibri"/>
              </a:rPr>
              <a:t>One at a time searching: one database, one search box, one search term (or “2-word phrase”)</a:t>
            </a:r>
            <a:endParaRPr lang="en-US" sz="1800" b="0" strike="noStrike" spc="-1" dirty="0">
              <a:solidFill>
                <a:srgbClr val="000000"/>
              </a:solidFill>
              <a:uFill>
                <a:solidFill>
                  <a:srgbClr val="FFFFFF"/>
                </a:solidFill>
              </a:uFill>
              <a:latin typeface="Arial"/>
            </a:endParaRPr>
          </a:p>
          <a:p>
            <a:pPr marL="685800" lvl="1" indent="-227880">
              <a:lnSpc>
                <a:spcPct val="100000"/>
              </a:lnSpc>
              <a:spcAft>
                <a:spcPts val="300"/>
              </a:spcAft>
              <a:buClr>
                <a:srgbClr val="000000"/>
              </a:buClr>
              <a:buFont typeface="Arial"/>
              <a:buChar char="•"/>
            </a:pPr>
            <a:r>
              <a:rPr lang="en-US" sz="2000" b="0" strike="noStrike" spc="-1" dirty="0">
                <a:solidFill>
                  <a:srgbClr val="000000"/>
                </a:solidFill>
                <a:uFill>
                  <a:solidFill>
                    <a:srgbClr val="FFFFFF"/>
                  </a:solidFill>
                </a:uFill>
                <a:latin typeface="Calibri"/>
              </a:rPr>
              <a:t>Let the database sing to you</a:t>
            </a:r>
            <a:endParaRPr lang="en-US" sz="1800" b="0" strike="noStrike" spc="-1" dirty="0">
              <a:solidFill>
                <a:srgbClr val="000000"/>
              </a:solidFill>
              <a:uFill>
                <a:solidFill>
                  <a:srgbClr val="FFFFFF"/>
                </a:solidFill>
              </a:uFill>
              <a:latin typeface="Arial"/>
            </a:endParaRPr>
          </a:p>
          <a:p>
            <a:pPr marL="685800" lvl="1" indent="-227880">
              <a:lnSpc>
                <a:spcPct val="100000"/>
              </a:lnSpc>
              <a:spcAft>
                <a:spcPts val="300"/>
              </a:spcAft>
              <a:buClr>
                <a:srgbClr val="000000"/>
              </a:buClr>
              <a:buFont typeface="Arial"/>
              <a:buChar char="•"/>
            </a:pPr>
            <a:r>
              <a:rPr lang="en-US" sz="2000" b="0" strike="noStrike" spc="-1" dirty="0">
                <a:solidFill>
                  <a:srgbClr val="000000"/>
                </a:solidFill>
                <a:uFill>
                  <a:solidFill>
                    <a:srgbClr val="FFFFFF"/>
                  </a:solidFill>
                </a:uFill>
                <a:latin typeface="Calibri"/>
              </a:rPr>
              <a:t>Experiment.  Test your search terms and filters: how does each work?</a:t>
            </a:r>
            <a:endParaRPr lang="en-US" sz="1800" b="0" strike="noStrike" spc="-1" dirty="0">
              <a:solidFill>
                <a:srgbClr val="000000"/>
              </a:solidFill>
              <a:uFill>
                <a:solidFill>
                  <a:srgbClr val="FFFFFF"/>
                </a:solidFill>
              </a:uFill>
              <a:latin typeface="Arial"/>
            </a:endParaRPr>
          </a:p>
          <a:p>
            <a:pPr marL="685800" lvl="1" indent="-227880">
              <a:lnSpc>
                <a:spcPct val="100000"/>
              </a:lnSpc>
              <a:spcAft>
                <a:spcPts val="300"/>
              </a:spcAft>
              <a:buClr>
                <a:srgbClr val="000000"/>
              </a:buClr>
              <a:buFont typeface="Arial"/>
              <a:buChar char="•"/>
            </a:pPr>
            <a:r>
              <a:rPr lang="en-US" sz="2000" b="0" strike="noStrike" spc="-1" dirty="0">
                <a:solidFill>
                  <a:srgbClr val="000000"/>
                </a:solidFill>
                <a:uFill>
                  <a:solidFill>
                    <a:srgbClr val="FFFFFF"/>
                  </a:solidFill>
                </a:uFill>
                <a:latin typeface="Calibri"/>
              </a:rPr>
              <a:t>If the results look wrong, it might be </a:t>
            </a:r>
            <a:r>
              <a:rPr lang="en-US" sz="2000" b="0" i="1" strike="noStrike" spc="-1" dirty="0">
                <a:solidFill>
                  <a:srgbClr val="000000"/>
                </a:solidFill>
                <a:uFill>
                  <a:solidFill>
                    <a:srgbClr val="FFFFFF"/>
                  </a:solidFill>
                </a:uFill>
                <a:latin typeface="Calibri"/>
              </a:rPr>
              <a:t>your</a:t>
            </a:r>
            <a:r>
              <a:rPr lang="en-US" sz="2000" b="0" strike="noStrike" spc="-1" dirty="0">
                <a:solidFill>
                  <a:srgbClr val="000000"/>
                </a:solidFill>
                <a:uFill>
                  <a:solidFill>
                    <a:srgbClr val="FFFFFF"/>
                  </a:solidFill>
                </a:uFill>
                <a:latin typeface="Calibri"/>
              </a:rPr>
              <a:t> fault -- not the database’s, not the literature’s</a:t>
            </a:r>
            <a:endParaRPr lang="en-US" sz="1800" b="0" strike="noStrike" spc="-1" dirty="0">
              <a:solidFill>
                <a:srgbClr val="000000"/>
              </a:solidFill>
              <a:uFill>
                <a:solidFill>
                  <a:srgbClr val="FFFFFF"/>
                </a:solidFill>
              </a:uFill>
              <a:latin typeface="Arial"/>
            </a:endParaRPr>
          </a:p>
          <a:p>
            <a:pPr marL="1143000" lvl="2" indent="-227880">
              <a:lnSpc>
                <a:spcPct val="100000"/>
              </a:lnSpc>
              <a:spcAft>
                <a:spcPts val="300"/>
              </a:spcAft>
              <a:buClr>
                <a:srgbClr val="000000"/>
              </a:buClr>
              <a:buFont typeface="Arial"/>
              <a:buChar char="•"/>
            </a:pPr>
            <a:r>
              <a:rPr lang="en-US" sz="1600" b="0" i="1" strike="noStrike" spc="-1" dirty="0">
                <a:solidFill>
                  <a:srgbClr val="000000"/>
                </a:solidFill>
                <a:uFill>
                  <a:solidFill>
                    <a:srgbClr val="FFFFFF"/>
                  </a:solidFill>
                </a:uFill>
                <a:latin typeface="Calibri"/>
              </a:rPr>
              <a:t>The more you have to </a:t>
            </a:r>
            <a:r>
              <a:rPr lang="en-US" sz="1600" b="0" i="1" strike="noStrike" spc="-1" dirty="0" err="1">
                <a:solidFill>
                  <a:srgbClr val="000000"/>
                </a:solidFill>
                <a:uFill>
                  <a:solidFill>
                    <a:srgbClr val="FFFFFF"/>
                  </a:solidFill>
                </a:uFill>
                <a:latin typeface="Calibri"/>
              </a:rPr>
              <a:t>typpe</a:t>
            </a:r>
            <a:r>
              <a:rPr lang="en-US" sz="1600" b="0" i="1" strike="noStrike" spc="-1" dirty="0">
                <a:solidFill>
                  <a:srgbClr val="000000"/>
                </a:solidFill>
                <a:uFill>
                  <a:solidFill>
                    <a:srgbClr val="FFFFFF"/>
                  </a:solidFill>
                </a:uFill>
                <a:latin typeface="Calibri"/>
              </a:rPr>
              <a:t>, the likelier </a:t>
            </a:r>
            <a:r>
              <a:rPr lang="en-US" sz="1600" b="0" i="1" strike="noStrike" spc="-1" dirty="0" err="1">
                <a:solidFill>
                  <a:srgbClr val="000000"/>
                </a:solidFill>
                <a:uFill>
                  <a:solidFill>
                    <a:srgbClr val="FFFFFF"/>
                  </a:solidFill>
                </a:uFill>
                <a:latin typeface="Calibri"/>
              </a:rPr>
              <a:t>you’l</a:t>
            </a:r>
            <a:r>
              <a:rPr lang="en-US" sz="1600" b="0" i="1" strike="noStrike" spc="-1" dirty="0">
                <a:solidFill>
                  <a:srgbClr val="000000"/>
                </a:solidFill>
                <a:uFill>
                  <a:solidFill>
                    <a:srgbClr val="FFFFFF"/>
                  </a:solidFill>
                </a:uFill>
                <a:latin typeface="Calibri"/>
              </a:rPr>
              <a:t> hit </a:t>
            </a:r>
            <a:r>
              <a:rPr lang="en-US" sz="1600" b="0" i="1" strike="noStrike" spc="-1" dirty="0" err="1">
                <a:solidFill>
                  <a:srgbClr val="000000"/>
                </a:solidFill>
                <a:uFill>
                  <a:solidFill>
                    <a:srgbClr val="FFFFFF"/>
                  </a:solidFill>
                </a:uFill>
                <a:latin typeface="Calibri"/>
              </a:rPr>
              <a:t>teh</a:t>
            </a:r>
            <a:r>
              <a:rPr lang="en-US" sz="1600" b="0" i="1" strike="noStrike" spc="-1" dirty="0">
                <a:solidFill>
                  <a:srgbClr val="000000"/>
                </a:solidFill>
                <a:uFill>
                  <a:solidFill>
                    <a:srgbClr val="FFFFFF"/>
                  </a:solidFill>
                </a:uFill>
                <a:latin typeface="Calibri"/>
              </a:rPr>
              <a:t> wrong key.</a:t>
            </a:r>
            <a:endParaRPr lang="en-US" sz="1800" b="0" strike="noStrike" spc="-1" dirty="0">
              <a:solidFill>
                <a:srgbClr val="000000"/>
              </a:solidFill>
              <a:uFill>
                <a:solidFill>
                  <a:srgbClr val="FFFFFF"/>
                </a:solidFill>
              </a:uFill>
              <a:latin typeface="Arial"/>
            </a:endParaRPr>
          </a:p>
          <a:p>
            <a:pPr marL="685800" lvl="1" indent="-227880">
              <a:lnSpc>
                <a:spcPct val="100000"/>
              </a:lnSpc>
              <a:spcAft>
                <a:spcPts val="300"/>
              </a:spcAft>
              <a:buClr>
                <a:srgbClr val="000000"/>
              </a:buClr>
              <a:buFont typeface="Arial"/>
              <a:buChar char="•"/>
            </a:pPr>
            <a:r>
              <a:rPr lang="en-US" sz="2000" b="0" strike="noStrike" spc="-1" dirty="0">
                <a:solidFill>
                  <a:srgbClr val="000000"/>
                </a:solidFill>
                <a:uFill>
                  <a:solidFill>
                    <a:srgbClr val="FFFFFF"/>
                  </a:solidFill>
                </a:uFill>
                <a:latin typeface="Calibri"/>
              </a:rPr>
              <a:t>What do these common search terms have in common?  </a:t>
            </a:r>
            <a:r>
              <a:rPr lang="en-US" sz="1400" b="1" i="1" strike="noStrike" spc="-1" dirty="0">
                <a:solidFill>
                  <a:srgbClr val="000000"/>
                </a:solidFill>
                <a:uFill>
                  <a:solidFill>
                    <a:srgbClr val="FFFFFF"/>
                  </a:solidFill>
                </a:uFill>
                <a:latin typeface="Courier New" panose="02070309020205020404" pitchFamily="49" charset="0"/>
                <a:cs typeface="Courier New" panose="02070309020205020404" pitchFamily="49" charset="0"/>
              </a:rPr>
              <a:t>TRUMP, DEPRESSION, LEAD</a:t>
            </a:r>
            <a:endParaRPr lang="en-US" sz="1400" b="1" strike="noStrike" spc="-1" dirty="0">
              <a:solidFill>
                <a:srgbClr val="000000"/>
              </a:solidFill>
              <a:uFill>
                <a:solidFill>
                  <a:srgbClr val="FFFFFF"/>
                </a:solidFill>
              </a:uFill>
              <a:latin typeface="Courier New" panose="02070309020205020404" pitchFamily="49" charset="0"/>
              <a:cs typeface="Courier New" panose="02070309020205020404" pitchFamily="49" charset="0"/>
            </a:endParaRPr>
          </a:p>
          <a:p>
            <a:pPr marL="228600" indent="-227880">
              <a:lnSpc>
                <a:spcPct val="90000"/>
              </a:lnSpc>
              <a:spcAft>
                <a:spcPts val="300"/>
              </a:spcAft>
              <a:buClr>
                <a:srgbClr val="000000"/>
              </a:buClr>
              <a:buFont typeface="Arial"/>
              <a:buChar char="•"/>
            </a:pPr>
            <a:r>
              <a:rPr lang="en-US" sz="2400" b="0" strike="noStrike" spc="-1" dirty="0">
                <a:solidFill>
                  <a:srgbClr val="000000"/>
                </a:solidFill>
                <a:uFill>
                  <a:solidFill>
                    <a:srgbClr val="FFFFFF"/>
                  </a:solidFill>
                </a:uFill>
                <a:latin typeface="Calibri"/>
              </a:rPr>
              <a:t>When you uncover another good-looking word or name (or subject heading) in your results, add it to your list, and search it</a:t>
            </a:r>
            <a:endParaRPr lang="en-US" sz="1800" b="0" strike="noStrike" spc="-1" dirty="0">
              <a:solidFill>
                <a:srgbClr val="000000"/>
              </a:solidFill>
              <a:uFill>
                <a:solidFill>
                  <a:srgbClr val="FFFFFF"/>
                </a:solidFill>
              </a:uFill>
              <a:latin typeface="Arial"/>
            </a:endParaRPr>
          </a:p>
          <a:p>
            <a:pPr marL="228600" indent="-227880">
              <a:lnSpc>
                <a:spcPct val="90000"/>
              </a:lnSpc>
              <a:spcAft>
                <a:spcPts val="300"/>
              </a:spcAft>
              <a:buClr>
                <a:srgbClr val="000000"/>
              </a:buClr>
              <a:buFont typeface="Arial"/>
              <a:buChar char="•"/>
            </a:pPr>
            <a:r>
              <a:rPr lang="en-US" sz="2400" b="0" strike="noStrike" spc="-1" dirty="0">
                <a:solidFill>
                  <a:srgbClr val="000000"/>
                </a:solidFill>
                <a:uFill>
                  <a:solidFill>
                    <a:srgbClr val="FFFFFF"/>
                  </a:solidFill>
                </a:uFill>
                <a:latin typeface="Calibri"/>
              </a:rPr>
              <a:t>Good databases let you combine terms </a:t>
            </a:r>
            <a:r>
              <a:rPr lang="en-US" sz="2400" b="0" u="sng" strike="noStrike" spc="-1" dirty="0">
                <a:solidFill>
                  <a:srgbClr val="000000"/>
                </a:solidFill>
                <a:uFill>
                  <a:solidFill>
                    <a:srgbClr val="FFFFFF"/>
                  </a:solidFill>
                </a:uFill>
                <a:latin typeface="Calibri"/>
              </a:rPr>
              <a:t>after</a:t>
            </a:r>
            <a:r>
              <a:rPr lang="en-US" sz="2400" b="0" strike="noStrike" spc="-1" dirty="0">
                <a:solidFill>
                  <a:srgbClr val="000000"/>
                </a:solidFill>
                <a:uFill>
                  <a:solidFill>
                    <a:srgbClr val="FFFFFF"/>
                  </a:solidFill>
                </a:uFill>
                <a:latin typeface="Calibri"/>
              </a:rPr>
              <a:t> you’ve seen how each works on its own</a:t>
            </a:r>
            <a:endParaRPr lang="en-US" sz="1800" b="0" strike="noStrike" spc="-1" dirty="0">
              <a:solidFill>
                <a:srgbClr val="000000"/>
              </a:solidFill>
              <a:uFill>
                <a:solidFill>
                  <a:srgbClr val="FFFFFF"/>
                </a:solidFill>
              </a:uFill>
              <a:latin typeface="Arial"/>
            </a:endParaRPr>
          </a:p>
          <a:p>
            <a:pPr marL="685800" lvl="1" indent="-227880">
              <a:lnSpc>
                <a:spcPct val="100000"/>
              </a:lnSpc>
              <a:spcAft>
                <a:spcPts val="300"/>
              </a:spcAft>
              <a:buClr>
                <a:srgbClr val="000000"/>
              </a:buClr>
              <a:buFont typeface="Arial"/>
              <a:buChar char="•"/>
            </a:pPr>
            <a:r>
              <a:rPr lang="en-US" sz="2000" b="0" strike="noStrike" spc="-1" dirty="0">
                <a:solidFill>
                  <a:srgbClr val="000000"/>
                </a:solidFill>
                <a:uFill>
                  <a:solidFill>
                    <a:srgbClr val="FFFFFF"/>
                  </a:solidFill>
                </a:uFill>
                <a:latin typeface="Calibri"/>
              </a:rPr>
              <a:t>Sometime with only a checkbox and an AND button</a:t>
            </a:r>
            <a:endParaRPr lang="en-US" sz="1800" b="0" strike="noStrike" spc="-1" dirty="0">
              <a:solidFill>
                <a:srgbClr val="000000"/>
              </a:solidFill>
              <a:uFill>
                <a:solidFill>
                  <a:srgbClr val="FFFFFF"/>
                </a:solidFill>
              </a:uFill>
              <a:latin typeface="Arial"/>
            </a:endParaRPr>
          </a:p>
          <a:p>
            <a:pPr marL="685800" lvl="1" indent="-227880">
              <a:lnSpc>
                <a:spcPct val="100000"/>
              </a:lnSpc>
              <a:spcAft>
                <a:spcPts val="300"/>
              </a:spcAft>
              <a:buClr>
                <a:srgbClr val="000000"/>
              </a:buClr>
              <a:buFont typeface="Arial"/>
              <a:buChar char="•"/>
            </a:pPr>
            <a:r>
              <a:rPr lang="en-US" sz="2000" b="0" strike="noStrike" spc="-1" dirty="0">
                <a:solidFill>
                  <a:srgbClr val="000000"/>
                </a:solidFill>
                <a:uFill>
                  <a:solidFill>
                    <a:srgbClr val="FFFFFF"/>
                  </a:solidFill>
                </a:uFill>
                <a:latin typeface="Calibri"/>
              </a:rPr>
              <a:t>Look for “search history” or “recent searches” options</a:t>
            </a:r>
            <a:endParaRPr lang="en-US" sz="1800" b="0" strike="noStrike" spc="-1" dirty="0">
              <a:solidFill>
                <a:srgbClr val="000000"/>
              </a:solidFill>
              <a:uFill>
                <a:solidFill>
                  <a:srgbClr val="FFFFFF"/>
                </a:solidFill>
              </a:uFill>
              <a:latin typeface="Arial"/>
            </a:endParaRPr>
          </a:p>
          <a:p>
            <a:pPr marL="685800" lvl="1" indent="-227880">
              <a:lnSpc>
                <a:spcPct val="100000"/>
              </a:lnSpc>
              <a:buClr>
                <a:srgbClr val="000000"/>
              </a:buClr>
              <a:buFont typeface="Arial"/>
              <a:buChar char="•"/>
            </a:pPr>
            <a:r>
              <a:rPr lang="en-US" sz="2000" b="0" strike="noStrike" spc="-1" dirty="0">
                <a:solidFill>
                  <a:srgbClr val="000000"/>
                </a:solidFill>
                <a:uFill>
                  <a:solidFill>
                    <a:srgbClr val="FFFFFF"/>
                  </a:solidFill>
                </a:uFill>
                <a:latin typeface="Calibri"/>
              </a:rPr>
              <a:t>In full-text databases, you usually must retype your terms.  (Sigh.)</a:t>
            </a:r>
            <a:endParaRPr lang="en-US" sz="1800" b="0" strike="noStrike" spc="-1" dirty="0">
              <a:solidFill>
                <a:srgbClr val="000000"/>
              </a:solidFill>
              <a:uFill>
                <a:solidFill>
                  <a:srgbClr val="FFFFFF"/>
                </a:solidFill>
              </a:uFill>
              <a:latin typeface="Arial"/>
            </a:endParaRPr>
          </a:p>
          <a:p>
            <a:pPr>
              <a:lnSpc>
                <a:spcPct val="90000"/>
              </a:lnSpc>
            </a:pPr>
            <a:endParaRPr lang="en-US" sz="1800" b="0" strike="noStrike" spc="-1" dirty="0">
              <a:solidFill>
                <a:srgbClr val="000000"/>
              </a:solidFill>
              <a:uFill>
                <a:solidFill>
                  <a:srgbClr val="FFFFFF"/>
                </a:solidFill>
              </a:uFill>
              <a:latin typeface="Arial"/>
            </a:endParaRPr>
          </a:p>
          <a:p>
            <a:pPr>
              <a:lnSpc>
                <a:spcPct val="90000"/>
              </a:lnSpc>
            </a:pP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3ABC5F9C-4C55-43E7-904A-DEB812C31C87}"/>
              </a:ext>
            </a:extLst>
          </p:cNvPr>
          <p:cNvPicPr>
            <a:picLocks noChangeAspect="1"/>
          </p:cNvPicPr>
          <p:nvPr/>
        </p:nvPicPr>
        <p:blipFill>
          <a:blip r:embed="rId3"/>
          <a:stretch>
            <a:fillRect/>
          </a:stretch>
        </p:blipFill>
        <p:spPr>
          <a:xfrm>
            <a:off x="3755136" y="136800"/>
            <a:ext cx="8103870" cy="6584400"/>
          </a:xfrm>
          <a:prstGeom prst="rect">
            <a:avLst/>
          </a:prstGeom>
        </p:spPr>
      </p:pic>
      <p:sp>
        <p:nvSpPr>
          <p:cNvPr id="2" name="Title 1">
            <a:extLst>
              <a:ext uri="{FF2B5EF4-FFF2-40B4-BE49-F238E27FC236}">
                <a16:creationId xmlns:a16="http://schemas.microsoft.com/office/drawing/2014/main" xmlns="" id="{9C4001F4-A7CE-4FD0-BD13-4E3D761B4E8B}"/>
              </a:ext>
            </a:extLst>
          </p:cNvPr>
          <p:cNvSpPr>
            <a:spLocks noGrp="1"/>
          </p:cNvSpPr>
          <p:nvPr>
            <p:ph type="title"/>
          </p:nvPr>
        </p:nvSpPr>
        <p:spPr>
          <a:xfrm>
            <a:off x="609479" y="273600"/>
            <a:ext cx="3136443" cy="6261312"/>
          </a:xfrm>
        </p:spPr>
        <p:txBody>
          <a:bodyPr/>
          <a:lstStyle/>
          <a:p>
            <a:r>
              <a:rPr lang="en-US" b="1" dirty="0"/>
              <a:t>Speed dating</a:t>
            </a:r>
            <a:r>
              <a:rPr lang="en-US" dirty="0"/>
              <a:t>: </a:t>
            </a:r>
            <a:br>
              <a:rPr lang="en-US" dirty="0"/>
            </a:br>
            <a:r>
              <a:rPr lang="en-US" dirty="0"/>
              <a:t>click-connect your simple searches.</a:t>
            </a:r>
            <a:br>
              <a:rPr lang="en-US" dirty="0"/>
            </a:br>
            <a:r>
              <a:rPr lang="en-US" dirty="0"/>
              <a:t>Experiment!  See what comes up.</a:t>
            </a:r>
            <a:endParaRPr lang="en-US" sz="2800" dirty="0"/>
          </a:p>
        </p:txBody>
      </p:sp>
      <p:sp>
        <p:nvSpPr>
          <p:cNvPr id="5" name="Oval 4">
            <a:extLst>
              <a:ext uri="{FF2B5EF4-FFF2-40B4-BE49-F238E27FC236}">
                <a16:creationId xmlns:a16="http://schemas.microsoft.com/office/drawing/2014/main" xmlns="" id="{077720DA-78FB-4AA5-BEA2-ECF5D4390A5B}"/>
              </a:ext>
            </a:extLst>
          </p:cNvPr>
          <p:cNvSpPr/>
          <p:nvPr/>
        </p:nvSpPr>
        <p:spPr>
          <a:xfrm>
            <a:off x="4718304" y="2059728"/>
            <a:ext cx="1072895" cy="3291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Brace 6">
            <a:extLst>
              <a:ext uri="{FF2B5EF4-FFF2-40B4-BE49-F238E27FC236}">
                <a16:creationId xmlns:a16="http://schemas.microsoft.com/office/drawing/2014/main" xmlns="" id="{7FD7F5D6-7429-45E7-A0B2-7D62AAD47E81}"/>
              </a:ext>
            </a:extLst>
          </p:cNvPr>
          <p:cNvSpPr/>
          <p:nvPr/>
        </p:nvSpPr>
        <p:spPr>
          <a:xfrm>
            <a:off x="5416295" y="2952792"/>
            <a:ext cx="688918" cy="329184"/>
          </a:xfrm>
          <a:prstGeom prst="rightBrace">
            <a:avLst>
              <a:gd name="adj1" fmla="val 8333"/>
              <a:gd name="adj2" fmla="val 38889"/>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xmlns="" id="{685AAB77-8E5A-4B17-9CA2-28E1271E8109}"/>
              </a:ext>
            </a:extLst>
          </p:cNvPr>
          <p:cNvSpPr/>
          <p:nvPr/>
        </p:nvSpPr>
        <p:spPr>
          <a:xfrm>
            <a:off x="5363719" y="4005924"/>
            <a:ext cx="732281" cy="329184"/>
          </a:xfrm>
          <a:prstGeom prst="rightBrace">
            <a:avLst>
              <a:gd name="adj1" fmla="val 8333"/>
              <a:gd name="adj2" fmla="val 61111"/>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xmlns="" id="{63DE1360-8453-42BA-BDB3-69AA53658CBC}"/>
              </a:ext>
            </a:extLst>
          </p:cNvPr>
          <p:cNvSpPr txBox="1"/>
          <p:nvPr/>
        </p:nvSpPr>
        <p:spPr>
          <a:xfrm>
            <a:off x="6105213" y="2888341"/>
            <a:ext cx="1249612" cy="1477328"/>
          </a:xfrm>
          <a:prstGeom prst="rect">
            <a:avLst/>
          </a:prstGeom>
          <a:noFill/>
        </p:spPr>
        <p:txBody>
          <a:bodyPr wrap="square" rtlCol="0">
            <a:spAutoFit/>
          </a:bodyPr>
          <a:lstStyle/>
          <a:p>
            <a:r>
              <a:rPr lang="en-US" i="1" dirty="0">
                <a:solidFill>
                  <a:srgbClr val="C00000"/>
                </a:solidFill>
                <a:latin typeface="Calibri Light" panose="020F0302020204030204" pitchFamily="34" charset="0"/>
                <a:cs typeface="Calibri Light" panose="020F0302020204030204" pitchFamily="34" charset="0"/>
              </a:rPr>
              <a:t>Focusing: from keyword to subject heading</a:t>
            </a:r>
          </a:p>
        </p:txBody>
      </p:sp>
      <p:sp>
        <p:nvSpPr>
          <p:cNvPr id="19" name="Star: 5 Points 18">
            <a:extLst>
              <a:ext uri="{FF2B5EF4-FFF2-40B4-BE49-F238E27FC236}">
                <a16:creationId xmlns:a16="http://schemas.microsoft.com/office/drawing/2014/main" xmlns="" id="{C0B530EB-96BB-4060-A5A0-8B376010E2D3}"/>
              </a:ext>
            </a:extLst>
          </p:cNvPr>
          <p:cNvSpPr/>
          <p:nvPr/>
        </p:nvSpPr>
        <p:spPr>
          <a:xfrm>
            <a:off x="3845742" y="3332988"/>
            <a:ext cx="243840" cy="19202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xmlns="" id="{C1317890-442C-48EA-A224-E4F782B43EFD}"/>
              </a:ext>
            </a:extLst>
          </p:cNvPr>
          <p:cNvSpPr/>
          <p:nvPr/>
        </p:nvSpPr>
        <p:spPr>
          <a:xfrm>
            <a:off x="3845742" y="3117384"/>
            <a:ext cx="243840" cy="192024"/>
          </a:xfrm>
          <a:prstGeom prst="star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Brace 20">
            <a:extLst>
              <a:ext uri="{FF2B5EF4-FFF2-40B4-BE49-F238E27FC236}">
                <a16:creationId xmlns:a16="http://schemas.microsoft.com/office/drawing/2014/main" xmlns="" id="{C4B9D07E-FEB2-4138-B934-04285847E876}"/>
              </a:ext>
            </a:extLst>
          </p:cNvPr>
          <p:cNvSpPr/>
          <p:nvPr/>
        </p:nvSpPr>
        <p:spPr>
          <a:xfrm>
            <a:off x="4872228" y="3627005"/>
            <a:ext cx="300227" cy="329184"/>
          </a:xfrm>
          <a:prstGeom prst="rightBrace">
            <a:avLst>
              <a:gd name="adj1" fmla="val 8333"/>
              <a:gd name="adj2" fmla="val 2037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row: Curved Right 21">
            <a:extLst>
              <a:ext uri="{FF2B5EF4-FFF2-40B4-BE49-F238E27FC236}">
                <a16:creationId xmlns:a16="http://schemas.microsoft.com/office/drawing/2014/main" xmlns="" id="{FDDC7EF0-9983-460D-89D2-46D2C7501AAE}"/>
              </a:ext>
            </a:extLst>
          </p:cNvPr>
          <p:cNvSpPr/>
          <p:nvPr/>
        </p:nvSpPr>
        <p:spPr>
          <a:xfrm rot="10968057">
            <a:off x="5029882" y="3421654"/>
            <a:ext cx="291691" cy="315761"/>
          </a:xfrm>
          <a:prstGeom prst="curvedRightArrow">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5" name="Straight Arrow Connector 24">
            <a:extLst>
              <a:ext uri="{FF2B5EF4-FFF2-40B4-BE49-F238E27FC236}">
                <a16:creationId xmlns:a16="http://schemas.microsoft.com/office/drawing/2014/main" xmlns="" id="{A1501719-CEF9-4892-A0F4-45787057DF32}"/>
              </a:ext>
            </a:extLst>
          </p:cNvPr>
          <p:cNvCxnSpPr>
            <a:cxnSpLocks/>
          </p:cNvCxnSpPr>
          <p:nvPr/>
        </p:nvCxnSpPr>
        <p:spPr>
          <a:xfrm flipH="1" flipV="1">
            <a:off x="4780407" y="785781"/>
            <a:ext cx="757808" cy="12862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xmlns="" id="{EDEA537E-1650-4BB9-BEF2-E55C1AB80BAB}"/>
              </a:ext>
            </a:extLst>
          </p:cNvPr>
          <p:cNvSpPr/>
          <p:nvPr/>
        </p:nvSpPr>
        <p:spPr>
          <a:xfrm>
            <a:off x="5538215" y="1311699"/>
            <a:ext cx="911353" cy="3081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xmlns="" id="{AE4756A2-4B4D-4688-8185-17A4EFC95E6E}"/>
              </a:ext>
            </a:extLst>
          </p:cNvPr>
          <p:cNvSpPr/>
          <p:nvPr/>
        </p:nvSpPr>
        <p:spPr>
          <a:xfrm>
            <a:off x="3796129" y="4609698"/>
            <a:ext cx="1226212" cy="3291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411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a:solidFill>
                  <a:srgbClr val="000000"/>
                </a:solidFill>
                <a:uFill>
                  <a:solidFill>
                    <a:srgbClr val="FFFFFF"/>
                  </a:solidFill>
                </a:uFill>
                <a:latin typeface="Calibri Light"/>
              </a:rPr>
              <a:t>Today’s agenda</a:t>
            </a:r>
            <a:endParaRPr lang="en-US" sz="1800" b="0" strike="noStrike" spc="-1">
              <a:solidFill>
                <a:srgbClr val="000000"/>
              </a:solidFill>
              <a:uFill>
                <a:solidFill>
                  <a:srgbClr val="FFFFFF"/>
                </a:solidFill>
              </a:uFill>
              <a:latin typeface="Arial"/>
            </a:endParaRPr>
          </a:p>
        </p:txBody>
      </p:sp>
      <p:sp>
        <p:nvSpPr>
          <p:cNvPr id="116" name="CustomShape 2"/>
          <p:cNvSpPr/>
          <p:nvPr/>
        </p:nvSpPr>
        <p:spPr>
          <a:xfrm>
            <a:off x="838080" y="1371600"/>
            <a:ext cx="10514880" cy="480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880">
              <a:lnSpc>
                <a:spcPct val="90000"/>
              </a:lnSpc>
              <a:buClr>
                <a:srgbClr val="000000"/>
              </a:buClr>
              <a:buFont typeface="Arial"/>
              <a:buChar char="•"/>
            </a:pPr>
            <a:r>
              <a:rPr lang="en-US" sz="2800" b="0" strike="noStrike" spc="-1" dirty="0">
                <a:solidFill>
                  <a:srgbClr val="000000"/>
                </a:solidFill>
                <a:uFill>
                  <a:solidFill>
                    <a:srgbClr val="FFFFFF"/>
                  </a:solidFill>
                </a:uFill>
                <a:latin typeface="Calibri"/>
              </a:rPr>
              <a:t>First principles: the kinship of research and lit-search</a:t>
            </a:r>
            <a:endParaRPr lang="en-US" sz="1800" b="0" strike="noStrike" spc="-1" dirty="0">
              <a:solidFill>
                <a:srgbClr val="000000"/>
              </a:solidFill>
              <a:uFill>
                <a:solidFill>
                  <a:srgbClr val="FFFFFF"/>
                </a:solidFill>
              </a:uFill>
              <a:latin typeface="Arial"/>
            </a:endParaRPr>
          </a:p>
          <a:p>
            <a:pPr marL="228600" indent="-227880">
              <a:lnSpc>
                <a:spcPct val="90000"/>
              </a:lnSpc>
              <a:buClr>
                <a:srgbClr val="000000"/>
              </a:buClr>
              <a:buFont typeface="Arial"/>
              <a:buChar char="•"/>
            </a:pPr>
            <a:r>
              <a:rPr lang="en-US" sz="2800" b="0" strike="noStrike" spc="-1" dirty="0">
                <a:solidFill>
                  <a:srgbClr val="000000"/>
                </a:solidFill>
                <a:uFill>
                  <a:solidFill>
                    <a:srgbClr val="FFFFFF"/>
                  </a:solidFill>
                </a:uFill>
                <a:latin typeface="Calibri"/>
              </a:rPr>
              <a:t>The VT Libraries website: key points</a:t>
            </a:r>
            <a:endParaRPr lang="en-US" sz="1800" b="0" strike="noStrike" spc="-1" dirty="0">
              <a:solidFill>
                <a:srgbClr val="000000"/>
              </a:solidFill>
              <a:uFill>
                <a:solidFill>
                  <a:srgbClr val="FFFFFF"/>
                </a:solidFill>
              </a:uFill>
              <a:latin typeface="Arial"/>
            </a:endParaRPr>
          </a:p>
          <a:p>
            <a:pPr marL="228600" indent="-227880">
              <a:lnSpc>
                <a:spcPct val="90000"/>
              </a:lnSpc>
              <a:buClr>
                <a:srgbClr val="000000"/>
              </a:buClr>
              <a:buFont typeface="Arial"/>
              <a:buChar char="•"/>
            </a:pPr>
            <a:r>
              <a:rPr lang="en-US" sz="2800" b="0" strike="noStrike" spc="-1" dirty="0">
                <a:solidFill>
                  <a:srgbClr val="000000"/>
                </a:solidFill>
                <a:uFill>
                  <a:solidFill>
                    <a:srgbClr val="FFFFFF"/>
                  </a:solidFill>
                </a:uFill>
                <a:latin typeface="Calibri"/>
              </a:rPr>
              <a:t>Finding data: </a:t>
            </a:r>
          </a:p>
          <a:p>
            <a:pPr marL="685800" lvl="1" indent="-227880">
              <a:lnSpc>
                <a:spcPct val="90000"/>
              </a:lnSpc>
              <a:buClr>
                <a:srgbClr val="000000"/>
              </a:buClr>
              <a:buFont typeface="Arial"/>
              <a:buChar char="•"/>
            </a:pPr>
            <a:r>
              <a:rPr lang="en-US" sz="2800" b="0" strike="noStrike" spc="-1" dirty="0">
                <a:solidFill>
                  <a:srgbClr val="000000"/>
                </a:solidFill>
                <a:uFill>
                  <a:solidFill>
                    <a:srgbClr val="FFFFFF"/>
                  </a:solidFill>
                </a:uFill>
                <a:latin typeface="Calibri"/>
              </a:rPr>
              <a:t>Bottom up from journalism (place-based)</a:t>
            </a:r>
          </a:p>
          <a:p>
            <a:pPr marL="685800" lvl="1" indent="-227880">
              <a:lnSpc>
                <a:spcPct val="90000"/>
              </a:lnSpc>
              <a:buClr>
                <a:srgbClr val="000000"/>
              </a:buClr>
              <a:buFont typeface="Arial"/>
              <a:buChar char="•"/>
            </a:pPr>
            <a:r>
              <a:rPr lang="en-US" sz="2800" spc="-1" dirty="0">
                <a:solidFill>
                  <a:srgbClr val="000000"/>
                </a:solidFill>
                <a:uFill>
                  <a:solidFill>
                    <a:srgbClr val="FFFFFF"/>
                  </a:solidFill>
                </a:uFill>
                <a:latin typeface="Calibri"/>
              </a:rPr>
              <a:t>Top down from data collections (concept-based)</a:t>
            </a:r>
          </a:p>
          <a:p>
            <a:pPr marL="228600" indent="-227880">
              <a:lnSpc>
                <a:spcPct val="90000"/>
              </a:lnSpc>
              <a:buClr>
                <a:srgbClr val="000000"/>
              </a:buClr>
              <a:buFont typeface="Arial"/>
              <a:buChar char="•"/>
            </a:pPr>
            <a:r>
              <a:rPr lang="en-US" sz="2800" b="0" strike="noStrike" spc="-1" dirty="0">
                <a:solidFill>
                  <a:srgbClr val="000000"/>
                </a:solidFill>
                <a:uFill>
                  <a:solidFill>
                    <a:srgbClr val="FFFFFF"/>
                  </a:solidFill>
                </a:uFill>
                <a:latin typeface="Calibri"/>
              </a:rPr>
              <a:t>Finding scholarly articles</a:t>
            </a:r>
          </a:p>
          <a:p>
            <a:pPr marL="685800" lvl="1" indent="-227880">
              <a:lnSpc>
                <a:spcPct val="90000"/>
              </a:lnSpc>
              <a:buClr>
                <a:srgbClr val="000000"/>
              </a:buClr>
              <a:buFont typeface="Arial"/>
              <a:buChar char="•"/>
            </a:pPr>
            <a:r>
              <a:rPr lang="en-US" sz="2800" spc="-1" dirty="0">
                <a:solidFill>
                  <a:srgbClr val="000000"/>
                </a:solidFill>
                <a:uFill>
                  <a:solidFill>
                    <a:srgbClr val="FFFFFF"/>
                  </a:solidFill>
                </a:uFill>
                <a:latin typeface="Calibri"/>
              </a:rPr>
              <a:t>In resources organized around problems/controversies</a:t>
            </a:r>
          </a:p>
          <a:p>
            <a:pPr marL="685800" lvl="1" indent="-227880">
              <a:lnSpc>
                <a:spcPct val="90000"/>
              </a:lnSpc>
              <a:buClr>
                <a:srgbClr val="000000"/>
              </a:buClr>
              <a:buFont typeface="Arial"/>
              <a:buChar char="•"/>
            </a:pPr>
            <a:r>
              <a:rPr lang="en-US" sz="2800" b="0" strike="noStrike" spc="-1" dirty="0">
                <a:solidFill>
                  <a:srgbClr val="000000"/>
                </a:solidFill>
                <a:uFill>
                  <a:solidFill>
                    <a:srgbClr val="FFFFFF"/>
                  </a:solidFill>
                </a:uFill>
                <a:latin typeface="Calibri"/>
              </a:rPr>
              <a:t>In resources organized around disciplines</a:t>
            </a:r>
          </a:p>
          <a:p>
            <a:pPr marL="228600" indent="-227880">
              <a:lnSpc>
                <a:spcPct val="90000"/>
              </a:lnSpc>
              <a:buClr>
                <a:srgbClr val="000000"/>
              </a:buClr>
              <a:buFont typeface="Arial"/>
              <a:buChar char="•"/>
            </a:pPr>
            <a:endParaRPr lang="en-US" sz="1800" b="0" strike="noStrike" spc="-1" dirty="0">
              <a:solidFill>
                <a:srgbClr val="000000"/>
              </a:solidFill>
              <a:uFill>
                <a:solidFill>
                  <a:srgbClr val="FFFFFF"/>
                </a:solidFill>
              </a:uFill>
              <a:latin typeface="Arial"/>
            </a:endParaRPr>
          </a:p>
          <a:p>
            <a:pPr>
              <a:lnSpc>
                <a:spcPct val="90000"/>
              </a:lnSpc>
            </a:pPr>
            <a:endParaRPr lang="en-US" sz="1800" b="0" strike="noStrike" spc="-1" dirty="0">
              <a:solidFill>
                <a:srgbClr val="000000"/>
              </a:solidFill>
              <a:uFill>
                <a:solidFill>
                  <a:srgbClr val="FFFFFF"/>
                </a:solidFill>
              </a:uFill>
              <a:latin typeface="Arial"/>
            </a:endParaRPr>
          </a:p>
          <a:p>
            <a:pPr>
              <a:lnSpc>
                <a:spcPct val="90000"/>
              </a:lnSpc>
            </a:pP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1"/>
          <p:cNvSpPr/>
          <p:nvPr/>
        </p:nvSpPr>
        <p:spPr>
          <a:xfrm>
            <a:off x="838080" y="365040"/>
            <a:ext cx="10514880" cy="76179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4400" spc="-1" dirty="0">
                <a:solidFill>
                  <a:srgbClr val="000000"/>
                </a:solidFill>
                <a:uFill>
                  <a:solidFill>
                    <a:srgbClr val="FFFFFF"/>
                  </a:solidFill>
                </a:uFill>
                <a:latin typeface="Calibri Light"/>
              </a:rPr>
              <a:t>Literature- and data-search support </a:t>
            </a:r>
            <a:r>
              <a:rPr lang="en-US" sz="4400" b="0" strike="noStrike" spc="-1" dirty="0">
                <a:solidFill>
                  <a:srgbClr val="000000"/>
                </a:solidFill>
                <a:uFill>
                  <a:solidFill>
                    <a:srgbClr val="FFFFFF"/>
                  </a:solidFill>
                </a:uFill>
                <a:latin typeface="Calibri Light"/>
              </a:rPr>
              <a:t>research</a:t>
            </a:r>
            <a:endParaRPr lang="en-US" sz="1800" b="0" strike="noStrike" spc="-1" dirty="0">
              <a:solidFill>
                <a:srgbClr val="000000"/>
              </a:solidFill>
              <a:uFill>
                <a:solidFill>
                  <a:srgbClr val="FFFFFF"/>
                </a:solidFill>
              </a:uFill>
              <a:latin typeface="Arial"/>
            </a:endParaRPr>
          </a:p>
          <a:p>
            <a:pPr>
              <a:lnSpc>
                <a:spcPct val="90000"/>
              </a:lnSpc>
            </a:pPr>
            <a:endParaRPr lang="en-US" sz="1800" b="0" strike="noStrike" spc="-1" dirty="0">
              <a:solidFill>
                <a:srgbClr val="000000"/>
              </a:solidFill>
              <a:uFill>
                <a:solidFill>
                  <a:srgbClr val="FFFFFF"/>
                </a:solidFill>
              </a:uFill>
              <a:latin typeface="Arial"/>
            </a:endParaRPr>
          </a:p>
        </p:txBody>
      </p:sp>
      <p:sp>
        <p:nvSpPr>
          <p:cNvPr id="120" name="CustomShape 2"/>
          <p:cNvSpPr/>
          <p:nvPr/>
        </p:nvSpPr>
        <p:spPr>
          <a:xfrm>
            <a:off x="838080" y="1028719"/>
            <a:ext cx="10514880" cy="514117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dirty="0">
                <a:solidFill>
                  <a:srgbClr val="000000"/>
                </a:solidFill>
                <a:uFill>
                  <a:solidFill>
                    <a:srgbClr val="FFFFFF"/>
                  </a:solidFill>
                </a:uFill>
                <a:latin typeface="Calibri"/>
              </a:rPr>
              <a:t>Lit searching seeks to find</a:t>
            </a:r>
            <a:endParaRPr lang="en-US" sz="2800" b="0" strike="noStrike" spc="-1" dirty="0">
              <a:solidFill>
                <a:srgbClr val="000000"/>
              </a:solidFill>
              <a:uFill>
                <a:solidFill>
                  <a:srgbClr val="FFFFFF"/>
                </a:solidFill>
              </a:uFill>
              <a:latin typeface="Arial"/>
            </a:endParaRPr>
          </a:p>
          <a:p>
            <a:pPr marL="685800" lvl="1" indent="-227880">
              <a:lnSpc>
                <a:spcPct val="100000"/>
              </a:lnSpc>
              <a:buClr>
                <a:srgbClr val="000000"/>
              </a:buClr>
              <a:buFont typeface="Arial"/>
              <a:buChar char="•"/>
            </a:pPr>
            <a:r>
              <a:rPr lang="en-US" sz="2400" b="0" strike="noStrike" spc="-1" dirty="0">
                <a:solidFill>
                  <a:srgbClr val="000000"/>
                </a:solidFill>
                <a:uFill>
                  <a:solidFill>
                    <a:srgbClr val="FFFFFF"/>
                  </a:solidFill>
                </a:uFill>
                <a:latin typeface="Calibri"/>
              </a:rPr>
              <a:t>What previous published knowledge (“the literature”) says about answering your research question (or </a:t>
            </a:r>
            <a:r>
              <a:rPr lang="en-US" sz="2400" b="0" i="1" strike="noStrike" spc="-1" dirty="0">
                <a:solidFill>
                  <a:srgbClr val="000000"/>
                </a:solidFill>
                <a:uFill>
                  <a:solidFill>
                    <a:srgbClr val="FFFFFF"/>
                  </a:solidFill>
                </a:uFill>
                <a:latin typeface="Calibri"/>
              </a:rPr>
              <a:t>some part </a:t>
            </a:r>
            <a:r>
              <a:rPr lang="en-US" sz="2400" b="0" strike="noStrike" spc="-1" dirty="0">
                <a:solidFill>
                  <a:srgbClr val="000000"/>
                </a:solidFill>
                <a:uFill>
                  <a:solidFill>
                    <a:srgbClr val="FFFFFF"/>
                  </a:solidFill>
                </a:uFill>
                <a:latin typeface="Calibri"/>
              </a:rPr>
              <a:t>of it)</a:t>
            </a:r>
            <a:endParaRPr lang="en-US" sz="2400" b="0" strike="noStrike" spc="-1" dirty="0">
              <a:solidFill>
                <a:srgbClr val="000000"/>
              </a:solidFill>
              <a:uFill>
                <a:solidFill>
                  <a:srgbClr val="FFFFFF"/>
                </a:solidFill>
              </a:uFill>
              <a:latin typeface="Arial"/>
            </a:endParaRPr>
          </a:p>
          <a:p>
            <a:pPr marL="1143000" lvl="2" indent="-227880">
              <a:lnSpc>
                <a:spcPct val="100000"/>
              </a:lnSpc>
              <a:buClr>
                <a:srgbClr val="000000"/>
              </a:buClr>
              <a:buFont typeface="Arial"/>
              <a:buChar char="•"/>
            </a:pPr>
            <a:r>
              <a:rPr lang="en-US" sz="2200" b="0" strike="noStrike" spc="-1" dirty="0">
                <a:solidFill>
                  <a:srgbClr val="000000"/>
                </a:solidFill>
                <a:uFill>
                  <a:solidFill>
                    <a:srgbClr val="FFFFFF"/>
                  </a:solidFill>
                </a:uFill>
                <a:latin typeface="Calibri"/>
              </a:rPr>
              <a:t>About how researchers have tried to answer questions like yours (theories and methodologies)</a:t>
            </a:r>
            <a:endParaRPr lang="en-US" sz="1800" b="0" strike="noStrike" spc="-1" dirty="0">
              <a:solidFill>
                <a:srgbClr val="000000"/>
              </a:solidFill>
              <a:uFill>
                <a:solidFill>
                  <a:srgbClr val="FFFFFF"/>
                </a:solidFill>
              </a:uFill>
              <a:latin typeface="Arial"/>
            </a:endParaRPr>
          </a:p>
          <a:p>
            <a:pPr marL="1143000" lvl="2" indent="-227880">
              <a:lnSpc>
                <a:spcPct val="100000"/>
              </a:lnSpc>
              <a:buClr>
                <a:srgbClr val="000000"/>
              </a:buClr>
              <a:buFont typeface="Arial"/>
              <a:buChar char="•"/>
            </a:pPr>
            <a:r>
              <a:rPr lang="en-US" sz="2200" b="0" strike="noStrike" spc="-1" dirty="0">
                <a:solidFill>
                  <a:srgbClr val="000000"/>
                </a:solidFill>
                <a:uFill>
                  <a:solidFill>
                    <a:srgbClr val="FFFFFF"/>
                  </a:solidFill>
                </a:uFill>
                <a:latin typeface="Calibri"/>
              </a:rPr>
              <a:t>About existing answers (data, findings, and conclusions)</a:t>
            </a:r>
            <a:endParaRPr lang="en-US" sz="1800" b="0" strike="noStrike" spc="-1" dirty="0">
              <a:solidFill>
                <a:srgbClr val="000000"/>
              </a:solidFill>
              <a:uFill>
                <a:solidFill>
                  <a:srgbClr val="FFFFFF"/>
                </a:solidFill>
              </a:uFill>
              <a:latin typeface="Arial"/>
            </a:endParaRPr>
          </a:p>
          <a:p>
            <a:pPr marL="1143000" lvl="2" indent="-227880">
              <a:lnSpc>
                <a:spcPct val="100000"/>
              </a:lnSpc>
              <a:buClr>
                <a:srgbClr val="000000"/>
              </a:buClr>
              <a:buFont typeface="Arial"/>
              <a:buChar char="•"/>
            </a:pPr>
            <a:r>
              <a:rPr lang="en-US" sz="2200" b="0" strike="noStrike" spc="-1" dirty="0">
                <a:solidFill>
                  <a:srgbClr val="000000"/>
                </a:solidFill>
                <a:uFill>
                  <a:solidFill>
                    <a:srgbClr val="FFFFFF"/>
                  </a:solidFill>
                </a:uFill>
                <a:latin typeface="Calibri"/>
              </a:rPr>
              <a:t>About patterns and documentation (literature reviews and bibliography)</a:t>
            </a:r>
            <a:endParaRPr lang="en-US" sz="1800" b="0" strike="noStrike" spc="-1" dirty="0">
              <a:solidFill>
                <a:srgbClr val="000000"/>
              </a:solidFill>
              <a:uFill>
                <a:solidFill>
                  <a:srgbClr val="FFFFFF"/>
                </a:solidFill>
              </a:uFill>
              <a:latin typeface="Arial"/>
            </a:endParaRPr>
          </a:p>
          <a:p>
            <a:pPr marL="685800" lvl="1" indent="-227880">
              <a:lnSpc>
                <a:spcPct val="100000"/>
              </a:lnSpc>
              <a:spcAft>
                <a:spcPts val="600"/>
              </a:spcAft>
              <a:buClr>
                <a:srgbClr val="000000"/>
              </a:buClr>
              <a:buFont typeface="Arial"/>
              <a:buChar char="•"/>
            </a:pPr>
            <a:r>
              <a:rPr lang="en-US" sz="2400" b="0" strike="noStrike" spc="-1" dirty="0">
                <a:solidFill>
                  <a:srgbClr val="000000"/>
                </a:solidFill>
                <a:uFill>
                  <a:solidFill>
                    <a:srgbClr val="FFFFFF"/>
                  </a:solidFill>
                </a:uFill>
                <a:latin typeface="Calibri"/>
              </a:rPr>
              <a:t>What evidence exists to support / modify / refute alleged answers </a:t>
            </a:r>
            <a:endParaRPr lang="en-US" sz="2400" b="0" strike="noStrike" spc="-1" dirty="0">
              <a:solidFill>
                <a:srgbClr val="000000"/>
              </a:solidFill>
              <a:uFill>
                <a:solidFill>
                  <a:srgbClr val="FFFFFF"/>
                </a:solidFill>
              </a:uFill>
              <a:latin typeface="Arial"/>
            </a:endParaRPr>
          </a:p>
          <a:p>
            <a:pPr>
              <a:lnSpc>
                <a:spcPct val="100000"/>
              </a:lnSpc>
            </a:pPr>
            <a:r>
              <a:rPr lang="en-US" sz="2800" b="0" strike="noStrike" spc="-1" dirty="0">
                <a:solidFill>
                  <a:srgbClr val="000000"/>
                </a:solidFill>
                <a:uFill>
                  <a:solidFill>
                    <a:srgbClr val="FFFFFF"/>
                  </a:solidFill>
                </a:uFill>
                <a:latin typeface="Calibri"/>
              </a:rPr>
              <a:t>Extract pieces of the literature</a:t>
            </a:r>
            <a:endParaRPr lang="en-US" sz="2800" b="0" strike="noStrike" spc="-1" dirty="0">
              <a:solidFill>
                <a:srgbClr val="000000"/>
              </a:solidFill>
              <a:uFill>
                <a:solidFill>
                  <a:srgbClr val="FFFFFF"/>
                </a:solidFill>
              </a:uFill>
              <a:latin typeface="Arial"/>
            </a:endParaRPr>
          </a:p>
          <a:p>
            <a:pPr marL="685800" lvl="1" indent="-227880">
              <a:lnSpc>
                <a:spcPct val="100000"/>
              </a:lnSpc>
              <a:buClr>
                <a:srgbClr val="000000"/>
              </a:buClr>
              <a:buFont typeface="Arial"/>
              <a:buChar char="•"/>
            </a:pPr>
            <a:r>
              <a:rPr lang="en-US" sz="2200" b="0" strike="noStrike" spc="-1" dirty="0">
                <a:solidFill>
                  <a:srgbClr val="000000"/>
                </a:solidFill>
                <a:uFill>
                  <a:solidFill>
                    <a:srgbClr val="FFFFFF"/>
                  </a:solidFill>
                </a:uFill>
                <a:latin typeface="Calibri"/>
              </a:rPr>
              <a:t>About aspects/parts of </a:t>
            </a:r>
            <a:r>
              <a:rPr lang="en-US" sz="2200" b="0" i="1" strike="noStrike" spc="-1" dirty="0">
                <a:solidFill>
                  <a:srgbClr val="000000"/>
                </a:solidFill>
                <a:uFill>
                  <a:solidFill>
                    <a:srgbClr val="FFFFFF"/>
                  </a:solidFill>
                </a:uFill>
                <a:latin typeface="Calibri"/>
              </a:rPr>
              <a:t>your</a:t>
            </a:r>
            <a:r>
              <a:rPr lang="en-US" sz="2200" b="0" strike="noStrike" spc="-1" dirty="0">
                <a:solidFill>
                  <a:srgbClr val="000000"/>
                </a:solidFill>
                <a:uFill>
                  <a:solidFill>
                    <a:srgbClr val="FFFFFF"/>
                  </a:solidFill>
                </a:uFill>
                <a:latin typeface="Calibri"/>
              </a:rPr>
              <a:t> research question (</a:t>
            </a:r>
            <a:r>
              <a:rPr lang="en-US" sz="2200" b="0" strike="noStrike" spc="-1" dirty="0" err="1">
                <a:solidFill>
                  <a:srgbClr val="000000"/>
                </a:solidFill>
                <a:uFill>
                  <a:solidFill>
                    <a:srgbClr val="FFFFFF"/>
                  </a:solidFill>
                </a:uFill>
                <a:latin typeface="Calibri"/>
              </a:rPr>
              <a:t>eg</a:t>
            </a:r>
            <a:r>
              <a:rPr lang="en-US" sz="2200" b="0" strike="noStrike" spc="-1" dirty="0">
                <a:solidFill>
                  <a:srgbClr val="000000"/>
                </a:solidFill>
                <a:uFill>
                  <a:solidFill>
                    <a:srgbClr val="FFFFFF"/>
                  </a:solidFill>
                </a:uFill>
                <a:latin typeface="Calibri"/>
              </a:rPr>
              <a:t>, works that use one of your variables)</a:t>
            </a:r>
            <a:endParaRPr lang="en-US" sz="2200" b="0" strike="noStrike" spc="-1" dirty="0">
              <a:solidFill>
                <a:srgbClr val="000000"/>
              </a:solidFill>
              <a:uFill>
                <a:solidFill>
                  <a:srgbClr val="FFFFFF"/>
                </a:solidFill>
              </a:uFill>
              <a:latin typeface="Arial"/>
            </a:endParaRPr>
          </a:p>
          <a:p>
            <a:pPr marL="685800" lvl="1" indent="-227880">
              <a:lnSpc>
                <a:spcPct val="100000"/>
              </a:lnSpc>
              <a:spcAft>
                <a:spcPts val="600"/>
              </a:spcAft>
              <a:buClr>
                <a:srgbClr val="000000"/>
              </a:buClr>
              <a:buFont typeface="Arial"/>
              <a:buChar char="•"/>
            </a:pPr>
            <a:r>
              <a:rPr lang="en-US" sz="2200" b="0" strike="noStrike" spc="-1" dirty="0">
                <a:solidFill>
                  <a:srgbClr val="000000"/>
                </a:solidFill>
                <a:uFill>
                  <a:solidFill>
                    <a:srgbClr val="FFFFFF"/>
                  </a:solidFill>
                </a:uFill>
                <a:latin typeface="Calibri"/>
              </a:rPr>
              <a:t>Similar or analogous to your research question (</a:t>
            </a:r>
            <a:r>
              <a:rPr lang="en-US" sz="2200" b="0" strike="noStrike" spc="-1" dirty="0" err="1">
                <a:solidFill>
                  <a:srgbClr val="000000"/>
                </a:solidFill>
                <a:uFill>
                  <a:solidFill>
                    <a:srgbClr val="FFFFFF"/>
                  </a:solidFill>
                </a:uFill>
                <a:latin typeface="Calibri"/>
              </a:rPr>
              <a:t>eg</a:t>
            </a:r>
            <a:r>
              <a:rPr lang="en-US" sz="2200" b="0" strike="noStrike" spc="-1" dirty="0">
                <a:solidFill>
                  <a:srgbClr val="000000"/>
                </a:solidFill>
                <a:uFill>
                  <a:solidFill>
                    <a:srgbClr val="FFFFFF"/>
                  </a:solidFill>
                </a:uFill>
                <a:latin typeface="Calibri"/>
              </a:rPr>
              <a:t>, same issue in another place)</a:t>
            </a:r>
            <a:endParaRPr lang="en-US" sz="2200" b="0" strike="noStrike" spc="-1" dirty="0">
              <a:solidFill>
                <a:srgbClr val="000000"/>
              </a:solidFill>
              <a:uFill>
                <a:solidFill>
                  <a:srgbClr val="FFFFFF"/>
                </a:solidFill>
              </a:uFill>
              <a:latin typeface="Arial"/>
            </a:endParaRPr>
          </a:p>
          <a:p>
            <a:pPr>
              <a:lnSpc>
                <a:spcPct val="90000"/>
              </a:lnSpc>
            </a:pPr>
            <a:r>
              <a:rPr lang="en-US" sz="2400" b="0" i="1" strike="noStrike" spc="-1" dirty="0">
                <a:solidFill>
                  <a:srgbClr val="000000"/>
                </a:solidFill>
                <a:uFill>
                  <a:solidFill>
                    <a:srgbClr val="FFFFFF"/>
                  </a:solidFill>
                </a:uFill>
                <a:latin typeface="Arial"/>
              </a:rPr>
              <a:t>Don’t expect literature or data to provide straight yes/no, “right”/”wrong” answers to interesting research questions.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713793" y="266328"/>
            <a:ext cx="10514880" cy="86421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dirty="0">
                <a:solidFill>
                  <a:srgbClr val="000000"/>
                </a:solidFill>
                <a:uFill>
                  <a:solidFill>
                    <a:srgbClr val="FFFFFF"/>
                  </a:solidFill>
                </a:uFill>
                <a:latin typeface="Calibri Light"/>
              </a:rPr>
              <a:t>Literature- (and data-) searching is inquiry</a:t>
            </a:r>
            <a:endParaRPr lang="en-US" sz="1800" b="0" strike="noStrike" spc="-1" dirty="0">
              <a:solidFill>
                <a:srgbClr val="000000"/>
              </a:solidFill>
              <a:uFill>
                <a:solidFill>
                  <a:srgbClr val="FFFFFF"/>
                </a:solidFill>
              </a:uFill>
              <a:latin typeface="Arial"/>
            </a:endParaRPr>
          </a:p>
        </p:txBody>
      </p:sp>
      <p:sp>
        <p:nvSpPr>
          <p:cNvPr id="122" name="CustomShape 2"/>
          <p:cNvSpPr/>
          <p:nvPr/>
        </p:nvSpPr>
        <p:spPr>
          <a:xfrm>
            <a:off x="802569" y="1028699"/>
            <a:ext cx="10514880" cy="50958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720">
              <a:lnSpc>
                <a:spcPct val="90000"/>
              </a:lnSpc>
              <a:spcAft>
                <a:spcPts val="600"/>
              </a:spcAft>
              <a:buClr>
                <a:srgbClr val="000000"/>
              </a:buClr>
            </a:pPr>
            <a:r>
              <a:rPr lang="en-US" sz="2800" b="0" strike="noStrike" spc="-1" dirty="0">
                <a:solidFill>
                  <a:srgbClr val="000000"/>
                </a:solidFill>
                <a:uFill>
                  <a:solidFill>
                    <a:srgbClr val="FFFFFF"/>
                  </a:solidFill>
                </a:uFill>
                <a:latin typeface="Calibri"/>
              </a:rPr>
              <a:t>At its simplest, lit searching is the </a:t>
            </a:r>
            <a:r>
              <a:rPr lang="en-US" sz="2800" b="0" u="sng" strike="noStrike" spc="-1" dirty="0">
                <a:solidFill>
                  <a:srgbClr val="000000"/>
                </a:solidFill>
                <a:uFill>
                  <a:solidFill>
                    <a:srgbClr val="FFFFFF"/>
                  </a:solidFill>
                </a:uFill>
                <a:latin typeface="Calibri"/>
              </a:rPr>
              <a:t>systematic</a:t>
            </a:r>
            <a:r>
              <a:rPr lang="en-US" sz="2800" b="0" strike="noStrike" spc="-1" dirty="0">
                <a:solidFill>
                  <a:srgbClr val="000000"/>
                </a:solidFill>
                <a:uFill>
                  <a:solidFill>
                    <a:srgbClr val="FFFFFF"/>
                  </a:solidFill>
                </a:uFill>
                <a:latin typeface="Calibri"/>
              </a:rPr>
              <a:t> solving of puzzles or problems about existing knowledge</a:t>
            </a:r>
            <a:endParaRPr lang="en-US" sz="2800" b="0" strike="noStrike" spc="-1" dirty="0">
              <a:solidFill>
                <a:srgbClr val="000000"/>
              </a:solidFill>
              <a:uFill>
                <a:solidFill>
                  <a:srgbClr val="FFFFFF"/>
                </a:solidFill>
              </a:uFill>
              <a:latin typeface="Arial"/>
            </a:endParaRPr>
          </a:p>
          <a:p>
            <a:pPr marL="720">
              <a:lnSpc>
                <a:spcPct val="90000"/>
              </a:lnSpc>
              <a:buClr>
                <a:srgbClr val="000000"/>
              </a:buClr>
            </a:pPr>
            <a:r>
              <a:rPr lang="en-US" sz="2800" b="0" strike="noStrike" spc="-1" dirty="0">
                <a:solidFill>
                  <a:srgbClr val="000000"/>
                </a:solidFill>
                <a:uFill>
                  <a:solidFill>
                    <a:srgbClr val="FFFFFF"/>
                  </a:solidFill>
                </a:uFill>
                <a:latin typeface="Calibri"/>
              </a:rPr>
              <a:t>Through processes of</a:t>
            </a:r>
            <a:endParaRPr lang="en-US" sz="2800" b="0" strike="noStrike" spc="-1" dirty="0">
              <a:solidFill>
                <a:srgbClr val="000000"/>
              </a:solidFill>
              <a:uFill>
                <a:solidFill>
                  <a:srgbClr val="FFFFFF"/>
                </a:solidFill>
              </a:uFill>
              <a:latin typeface="Arial"/>
            </a:endParaRPr>
          </a:p>
          <a:p>
            <a:pPr marL="685800" lvl="1" indent="-227880">
              <a:lnSpc>
                <a:spcPct val="100000"/>
              </a:lnSpc>
              <a:buClr>
                <a:srgbClr val="000000"/>
              </a:buClr>
              <a:buFont typeface="Arial"/>
              <a:buChar char="•"/>
            </a:pPr>
            <a:r>
              <a:rPr lang="en-US" sz="2100" b="0" strike="noStrike" spc="-1" dirty="0">
                <a:solidFill>
                  <a:srgbClr val="000000"/>
                </a:solidFill>
                <a:uFill>
                  <a:solidFill>
                    <a:srgbClr val="FFFFFF"/>
                  </a:solidFill>
                </a:uFill>
                <a:latin typeface="Calibri"/>
              </a:rPr>
              <a:t>Turning research questions into manageable, focused </a:t>
            </a:r>
            <a:r>
              <a:rPr lang="en-US" sz="2100" b="0" i="1" strike="noStrike" spc="-1" dirty="0">
                <a:solidFill>
                  <a:srgbClr val="000000"/>
                </a:solidFill>
                <a:uFill>
                  <a:solidFill>
                    <a:srgbClr val="FFFFFF"/>
                  </a:solidFill>
                </a:uFill>
                <a:latin typeface="Calibri"/>
              </a:rPr>
              <a:t>search strategies </a:t>
            </a:r>
            <a:r>
              <a:rPr lang="en-US" sz="2100" b="0" strike="noStrike" spc="-1" dirty="0">
                <a:solidFill>
                  <a:srgbClr val="000000"/>
                </a:solidFill>
                <a:uFill>
                  <a:solidFill>
                    <a:srgbClr val="FFFFFF"/>
                  </a:solidFill>
                </a:uFill>
                <a:latin typeface="Calibri"/>
              </a:rPr>
              <a:t>relating to the concepts in your research design</a:t>
            </a:r>
            <a:endParaRPr lang="en-US" sz="2100" b="0" strike="noStrike" spc="-1" dirty="0">
              <a:solidFill>
                <a:srgbClr val="000000"/>
              </a:solidFill>
              <a:uFill>
                <a:solidFill>
                  <a:srgbClr val="FFFFFF"/>
                </a:solidFill>
              </a:uFill>
              <a:latin typeface="Arial"/>
            </a:endParaRPr>
          </a:p>
          <a:p>
            <a:pPr marL="685800" lvl="1" indent="-227880">
              <a:lnSpc>
                <a:spcPct val="100000"/>
              </a:lnSpc>
              <a:buClr>
                <a:srgbClr val="000000"/>
              </a:buClr>
              <a:buFont typeface="Arial"/>
              <a:buChar char="•"/>
            </a:pPr>
            <a:r>
              <a:rPr lang="en-US" sz="2100" b="0" strike="noStrike" spc="-1" dirty="0">
                <a:solidFill>
                  <a:srgbClr val="000000"/>
                </a:solidFill>
                <a:uFill>
                  <a:solidFill>
                    <a:srgbClr val="FFFFFF"/>
                  </a:solidFill>
                </a:uFill>
                <a:latin typeface="Calibri"/>
              </a:rPr>
              <a:t>Making hunches about where – and </a:t>
            </a:r>
            <a:r>
              <a:rPr lang="en-US" sz="2100" b="0" i="1" strike="noStrike" spc="-1" dirty="0">
                <a:solidFill>
                  <a:srgbClr val="000000"/>
                </a:solidFill>
                <a:uFill>
                  <a:solidFill>
                    <a:srgbClr val="FFFFFF"/>
                  </a:solidFill>
                </a:uFill>
                <a:latin typeface="Calibri"/>
              </a:rPr>
              <a:t>if </a:t>
            </a:r>
            <a:r>
              <a:rPr lang="en-US" sz="2100" b="0" strike="noStrike" spc="-1" dirty="0">
                <a:solidFill>
                  <a:srgbClr val="000000"/>
                </a:solidFill>
                <a:uFill>
                  <a:solidFill>
                    <a:srgbClr val="FFFFFF"/>
                  </a:solidFill>
                </a:uFill>
                <a:latin typeface="Calibri"/>
              </a:rPr>
              <a:t>– information exists to answer some part of your research question</a:t>
            </a:r>
            <a:endParaRPr lang="en-US" sz="2100" b="0" strike="noStrike" spc="-1" dirty="0">
              <a:solidFill>
                <a:srgbClr val="000000"/>
              </a:solidFill>
              <a:uFill>
                <a:solidFill>
                  <a:srgbClr val="FFFFFF"/>
                </a:solidFill>
              </a:uFill>
              <a:latin typeface="Arial"/>
            </a:endParaRPr>
          </a:p>
          <a:p>
            <a:pPr marL="685800" lvl="1" indent="-227880">
              <a:lnSpc>
                <a:spcPct val="100000"/>
              </a:lnSpc>
              <a:buClr>
                <a:srgbClr val="000000"/>
              </a:buClr>
              <a:buFont typeface="Arial"/>
              <a:buChar char="•"/>
            </a:pPr>
            <a:r>
              <a:rPr lang="en-US" sz="2100" b="0" strike="noStrike" spc="-1" dirty="0">
                <a:solidFill>
                  <a:srgbClr val="000000"/>
                </a:solidFill>
                <a:uFill>
                  <a:solidFill>
                    <a:srgbClr val="FFFFFF"/>
                  </a:solidFill>
                </a:uFill>
                <a:latin typeface="Calibri"/>
              </a:rPr>
              <a:t>Figuring out how most efficiently to get needed information</a:t>
            </a:r>
            <a:endParaRPr lang="en-US" sz="2100" b="0" strike="noStrike" spc="-1" dirty="0">
              <a:solidFill>
                <a:srgbClr val="000000"/>
              </a:solidFill>
              <a:uFill>
                <a:solidFill>
                  <a:srgbClr val="FFFFFF"/>
                </a:solidFill>
              </a:uFill>
              <a:latin typeface="Arial"/>
            </a:endParaRPr>
          </a:p>
          <a:p>
            <a:pPr marL="685800" lvl="1" indent="-227880">
              <a:lnSpc>
                <a:spcPct val="100000"/>
              </a:lnSpc>
              <a:buClr>
                <a:srgbClr val="000000"/>
              </a:buClr>
              <a:buFont typeface="Arial"/>
              <a:buChar char="•"/>
            </a:pPr>
            <a:r>
              <a:rPr lang="en-US" sz="2100" b="0" strike="noStrike" spc="-1" dirty="0">
                <a:solidFill>
                  <a:srgbClr val="000000"/>
                </a:solidFill>
                <a:uFill>
                  <a:solidFill>
                    <a:srgbClr val="FFFFFF"/>
                  </a:solidFill>
                </a:uFill>
                <a:latin typeface="Calibri"/>
              </a:rPr>
              <a:t>Deciding what counts as relevant information to your specific research question</a:t>
            </a:r>
            <a:endParaRPr lang="en-US" sz="2100" b="0" strike="noStrike" spc="-1" dirty="0">
              <a:solidFill>
                <a:srgbClr val="000000"/>
              </a:solidFill>
              <a:uFill>
                <a:solidFill>
                  <a:srgbClr val="FFFFFF"/>
                </a:solidFill>
              </a:uFill>
              <a:latin typeface="Arial"/>
            </a:endParaRPr>
          </a:p>
          <a:p>
            <a:pPr marL="685800" lvl="1" indent="-227880">
              <a:lnSpc>
                <a:spcPct val="100000"/>
              </a:lnSpc>
              <a:buClr>
                <a:srgbClr val="000000"/>
              </a:buClr>
              <a:buFont typeface="Arial"/>
              <a:buChar char="•"/>
            </a:pPr>
            <a:r>
              <a:rPr lang="en-US" sz="2100" b="0" strike="noStrike" spc="-1" dirty="0">
                <a:solidFill>
                  <a:srgbClr val="000000"/>
                </a:solidFill>
                <a:uFill>
                  <a:solidFill>
                    <a:srgbClr val="FFFFFF"/>
                  </a:solidFill>
                </a:uFill>
                <a:latin typeface="Calibri"/>
              </a:rPr>
              <a:t>Revising and refining search terms, techniques, and tools in light of search results</a:t>
            </a:r>
            <a:endParaRPr lang="en-US" sz="2100" b="0" strike="noStrike" spc="-1" dirty="0">
              <a:solidFill>
                <a:srgbClr val="000000"/>
              </a:solidFill>
              <a:uFill>
                <a:solidFill>
                  <a:srgbClr val="FFFFFF"/>
                </a:solidFill>
              </a:uFill>
              <a:latin typeface="Arial"/>
            </a:endParaRPr>
          </a:p>
          <a:p>
            <a:pPr marL="685800" lvl="1" indent="-227880">
              <a:lnSpc>
                <a:spcPct val="100000"/>
              </a:lnSpc>
              <a:buClr>
                <a:srgbClr val="000000"/>
              </a:buClr>
              <a:buFont typeface="Arial"/>
              <a:buChar char="•"/>
            </a:pPr>
            <a:r>
              <a:rPr lang="en-US" sz="2100" b="0" strike="noStrike" spc="-1" dirty="0">
                <a:solidFill>
                  <a:srgbClr val="000000"/>
                </a:solidFill>
                <a:uFill>
                  <a:solidFill>
                    <a:srgbClr val="FFFFFF"/>
                  </a:solidFill>
                </a:uFill>
                <a:latin typeface="Calibri"/>
              </a:rPr>
              <a:t>Applying what you learned in searching in one setting to searching in others</a:t>
            </a:r>
            <a:endParaRPr lang="en-US" sz="2100" b="0" strike="noStrike" spc="-1" dirty="0">
              <a:solidFill>
                <a:srgbClr val="000000"/>
              </a:solidFill>
              <a:uFill>
                <a:solidFill>
                  <a:srgbClr val="FFFFFF"/>
                </a:solidFill>
              </a:uFill>
              <a:latin typeface="Arial"/>
            </a:endParaRPr>
          </a:p>
          <a:p>
            <a:pPr marL="685800" lvl="1" indent="-227880">
              <a:lnSpc>
                <a:spcPct val="100000"/>
              </a:lnSpc>
              <a:spcBef>
                <a:spcPts val="600"/>
              </a:spcBef>
              <a:buClr>
                <a:srgbClr val="000000"/>
              </a:buClr>
              <a:buFont typeface="Arial"/>
              <a:buChar char="•"/>
            </a:pPr>
            <a:r>
              <a:rPr lang="en-US" sz="2100" b="0" strike="noStrike" spc="-1" dirty="0">
                <a:solidFill>
                  <a:srgbClr val="000000"/>
                </a:solidFill>
                <a:uFill>
                  <a:solidFill>
                    <a:srgbClr val="FFFFFF"/>
                  </a:solidFill>
                </a:uFill>
                <a:latin typeface="Calibri"/>
              </a:rPr>
              <a:t>Documenting information sources so others can use or challenge your research</a:t>
            </a:r>
            <a:endParaRPr lang="en-US" sz="2100" b="0" strike="noStrike" spc="-1" dirty="0">
              <a:solidFill>
                <a:srgbClr val="000000"/>
              </a:solidFill>
              <a:uFill>
                <a:solidFill>
                  <a:srgbClr val="FFFFFF"/>
                </a:solidFill>
              </a:uFill>
              <a:latin typeface="Arial"/>
            </a:endParaRPr>
          </a:p>
          <a:p>
            <a:pPr marL="720">
              <a:lnSpc>
                <a:spcPct val="100000"/>
              </a:lnSpc>
              <a:buClr>
                <a:srgbClr val="000000"/>
              </a:buClr>
            </a:pPr>
            <a:r>
              <a:rPr lang="en-US" sz="2800" spc="-1" dirty="0">
                <a:solidFill>
                  <a:srgbClr val="000000"/>
                </a:solidFill>
                <a:uFill>
                  <a:solidFill>
                    <a:srgbClr val="FFFFFF"/>
                  </a:solidFill>
                </a:uFill>
                <a:latin typeface="Calibri"/>
              </a:rPr>
              <a:t>It </a:t>
            </a:r>
            <a:r>
              <a:rPr lang="en-US" sz="2800" i="1" spc="-1" dirty="0">
                <a:solidFill>
                  <a:srgbClr val="000000"/>
                </a:solidFill>
                <a:uFill>
                  <a:solidFill>
                    <a:srgbClr val="FFFFFF"/>
                  </a:solidFill>
                </a:uFill>
                <a:latin typeface="Calibri"/>
              </a:rPr>
              <a:t>isn’t</a:t>
            </a:r>
            <a:r>
              <a:rPr lang="en-US" sz="2800" spc="-1" dirty="0">
                <a:solidFill>
                  <a:srgbClr val="000000"/>
                </a:solidFill>
                <a:uFill>
                  <a:solidFill>
                    <a:srgbClr val="FFFFFF"/>
                  </a:solidFill>
                </a:uFill>
                <a:latin typeface="Calibri"/>
              </a:rPr>
              <a:t> simply foraging for tasty morsels.</a:t>
            </a:r>
          </a:p>
          <a:p>
            <a:pPr marL="720">
              <a:lnSpc>
                <a:spcPct val="100000"/>
              </a:lnSpc>
              <a:buClr>
                <a:srgbClr val="000000"/>
              </a:buClr>
            </a:pPr>
            <a:r>
              <a:rPr lang="en-US" sz="2800" spc="-1" dirty="0">
                <a:solidFill>
                  <a:srgbClr val="000000"/>
                </a:solidFill>
                <a:uFill>
                  <a:solidFill>
                    <a:srgbClr val="FFFFFF"/>
                  </a:solidFill>
                </a:uFill>
                <a:latin typeface="Calibri"/>
              </a:rPr>
              <a:t>It </a:t>
            </a:r>
            <a:r>
              <a:rPr lang="en-US" sz="2800" i="1" spc="-1" dirty="0">
                <a:solidFill>
                  <a:srgbClr val="000000"/>
                </a:solidFill>
                <a:uFill>
                  <a:solidFill>
                    <a:srgbClr val="FFFFFF"/>
                  </a:solidFill>
                </a:uFill>
                <a:latin typeface="Calibri"/>
              </a:rPr>
              <a:t>isn’t</a:t>
            </a:r>
            <a:r>
              <a:rPr lang="en-US" sz="2800" spc="-1" dirty="0">
                <a:solidFill>
                  <a:srgbClr val="000000"/>
                </a:solidFill>
                <a:uFill>
                  <a:solidFill>
                    <a:srgbClr val="FFFFFF"/>
                  </a:solidFill>
                </a:uFill>
                <a:latin typeface="Calibri"/>
              </a:rPr>
              <a:t> simply summarizing, as if all sources were equally worthwhile.</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ABF226-AB01-4E23-9B5E-588F82C40E57}"/>
              </a:ext>
            </a:extLst>
          </p:cNvPr>
          <p:cNvSpPr>
            <a:spLocks noGrp="1"/>
          </p:cNvSpPr>
          <p:nvPr>
            <p:ph type="title"/>
          </p:nvPr>
        </p:nvSpPr>
        <p:spPr/>
        <p:txBody>
          <a:bodyPr/>
          <a:lstStyle/>
          <a:p>
            <a:r>
              <a:rPr lang="en-US" dirty="0">
                <a:latin typeface="Calibri Light" panose="020F0302020204030204" pitchFamily="34" charset="0"/>
                <a:cs typeface="Calibri Light" panose="020F0302020204030204" pitchFamily="34" charset="0"/>
              </a:rPr>
              <a:t>Start by taking </a:t>
            </a:r>
            <a:r>
              <a:rPr lang="en-US" dirty="0" smtClean="0">
                <a:latin typeface="Calibri Light" panose="020F0302020204030204" pitchFamily="34" charset="0"/>
                <a:cs typeface="Calibri Light" panose="020F0302020204030204" pitchFamily="34" charset="0"/>
              </a:rPr>
              <a:t>stock</a:t>
            </a:r>
            <a:endParaRPr lang="en-US" dirty="0">
              <a:latin typeface="Calibri Light" panose="020F0302020204030204" pitchFamily="34" charset="0"/>
              <a:cs typeface="Calibri Light" panose="020F0302020204030204" pitchFamily="34" charset="0"/>
            </a:endParaRPr>
          </a:p>
        </p:txBody>
      </p:sp>
      <p:sp>
        <p:nvSpPr>
          <p:cNvPr id="3" name="Subtitle 2">
            <a:extLst>
              <a:ext uri="{FF2B5EF4-FFF2-40B4-BE49-F238E27FC236}">
                <a16:creationId xmlns:a16="http://schemas.microsoft.com/office/drawing/2014/main" xmlns="" id="{7E3C30CF-77D7-414C-AEB0-66B1C2671433}"/>
              </a:ext>
            </a:extLst>
          </p:cNvPr>
          <p:cNvSpPr>
            <a:spLocks noGrp="1"/>
          </p:cNvSpPr>
          <p:nvPr>
            <p:ph type="subTitle"/>
          </p:nvPr>
        </p:nvSpPr>
        <p:spPr>
          <a:xfrm>
            <a:off x="609480" y="1200149"/>
            <a:ext cx="10972440" cy="5172075"/>
          </a:xfrm>
        </p:spPr>
        <p:txBody>
          <a:bodyPr/>
          <a:lstStyle/>
          <a:p>
            <a:pPr marL="571500" indent="-571500">
              <a:spcBef>
                <a:spcPts val="0"/>
              </a:spcBef>
              <a:spcAft>
                <a:spcPts val="1200"/>
              </a:spcAft>
              <a:buFont typeface="Arial" panose="020B0604020202020204" pitchFamily="34" charset="0"/>
              <a:buChar char="•"/>
            </a:pPr>
            <a:r>
              <a:rPr lang="en-US" sz="3600" dirty="0">
                <a:latin typeface="Calibri" panose="020F0502020204030204" pitchFamily="34" charset="0"/>
                <a:cs typeface="Calibri" panose="020F0502020204030204" pitchFamily="34" charset="0"/>
              </a:rPr>
              <a:t>What </a:t>
            </a:r>
            <a:r>
              <a:rPr lang="en-US" sz="3600" i="1" dirty="0">
                <a:latin typeface="Calibri" panose="020F0502020204030204" pitchFamily="34" charset="0"/>
                <a:cs typeface="Calibri" panose="020F0502020204030204" pitchFamily="34" charset="0"/>
              </a:rPr>
              <a:t>kind(s)</a:t>
            </a:r>
            <a:r>
              <a:rPr lang="en-US" sz="3600" dirty="0">
                <a:latin typeface="Calibri" panose="020F0502020204030204" pitchFamily="34" charset="0"/>
                <a:cs typeface="Calibri" panose="020F0502020204030204" pitchFamily="34" charset="0"/>
              </a:rPr>
              <a:t> of information/data do you need to answer your question?</a:t>
            </a:r>
          </a:p>
          <a:p>
            <a:pPr marL="571500" indent="-571500">
              <a:spcBef>
                <a:spcPts val="0"/>
              </a:spcBef>
              <a:spcAft>
                <a:spcPts val="1200"/>
              </a:spcAft>
              <a:buFont typeface="Arial" panose="020B0604020202020204" pitchFamily="34" charset="0"/>
              <a:buChar char="•"/>
            </a:pPr>
            <a:r>
              <a:rPr lang="en-US" sz="3600" dirty="0">
                <a:latin typeface="Calibri" panose="020F0502020204030204" pitchFamily="34" charset="0"/>
                <a:cs typeface="Calibri" panose="020F0502020204030204" pitchFamily="34" charset="0"/>
              </a:rPr>
              <a:t>What sorts of people or entities have a stake in gathering information on your topic?</a:t>
            </a:r>
          </a:p>
          <a:p>
            <a:pPr marL="571500" indent="-571500">
              <a:spcBef>
                <a:spcPts val="0"/>
              </a:spcBef>
              <a:spcAft>
                <a:spcPts val="1200"/>
              </a:spcAft>
              <a:buFont typeface="Arial" panose="020B0604020202020204" pitchFamily="34" charset="0"/>
              <a:buChar char="•"/>
            </a:pPr>
            <a:r>
              <a:rPr lang="en-US" sz="3600" dirty="0">
                <a:latin typeface="Calibri" panose="020F0502020204030204" pitchFamily="34" charset="0"/>
                <a:cs typeface="Calibri" panose="020F0502020204030204" pitchFamily="34" charset="0"/>
              </a:rPr>
              <a:t>Why and how would they gather information?</a:t>
            </a:r>
          </a:p>
          <a:p>
            <a:pPr marL="571500" indent="-571500">
              <a:buFont typeface="Arial" panose="020B0604020202020204" pitchFamily="34" charset="0"/>
              <a:buChar char="•"/>
            </a:pPr>
            <a:r>
              <a:rPr lang="en-US" sz="3600" dirty="0">
                <a:latin typeface="Calibri" panose="020F0502020204030204" pitchFamily="34" charset="0"/>
                <a:cs typeface="Calibri" panose="020F0502020204030204" pitchFamily="34" charset="0"/>
              </a:rPr>
              <a:t>What would they call it</a:t>
            </a:r>
            <a:r>
              <a:rPr lang="en-US" sz="3600" dirty="0" smtClean="0">
                <a:latin typeface="Calibri" panose="020F0502020204030204" pitchFamily="34" charset="0"/>
                <a:cs typeface="Calibri" panose="020F0502020204030204" pitchFamily="34" charset="0"/>
              </a:rPr>
              <a:t>?</a:t>
            </a:r>
          </a:p>
          <a:p>
            <a:pPr marL="571500" indent="-571500">
              <a:buFont typeface="Arial" panose="020B0604020202020204" pitchFamily="34" charset="0"/>
              <a:buChar char="•"/>
            </a:pPr>
            <a:r>
              <a:rPr lang="en-US" sz="3600" dirty="0" smtClean="0">
                <a:latin typeface="Calibri" panose="020F0502020204030204" pitchFamily="34" charset="0"/>
                <a:cs typeface="Calibri" panose="020F0502020204030204" pitchFamily="34" charset="0"/>
              </a:rPr>
              <a:t>(In group work: plan, reach group agreement about your research question, approach an needs </a:t>
            </a:r>
            <a:r>
              <a:rPr lang="en-US" sz="3600" i="1" dirty="0" smtClean="0">
                <a:latin typeface="Calibri" panose="020F0502020204030204" pitchFamily="34" charset="0"/>
                <a:cs typeface="Calibri" panose="020F0502020204030204" pitchFamily="34" charset="0"/>
              </a:rPr>
              <a:t>before</a:t>
            </a:r>
            <a:r>
              <a:rPr lang="en-US" sz="3600" dirty="0" smtClean="0">
                <a:latin typeface="Calibri" panose="020F0502020204030204" pitchFamily="34" charset="0"/>
                <a:cs typeface="Calibri" panose="020F0502020204030204" pitchFamily="34" charset="0"/>
              </a:rPr>
              <a:t> assigning tasks to member)</a:t>
            </a:r>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78504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698315" y="1596325"/>
            <a:ext cx="5403988" cy="5083444"/>
          </a:xfrm>
          <a:prstGeom prst="rect">
            <a:avLst/>
          </a:prstGeom>
        </p:spPr>
      </p:pic>
      <p:sp>
        <p:nvSpPr>
          <p:cNvPr id="145"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a:solidFill>
                  <a:srgbClr val="000000"/>
                </a:solidFill>
                <a:uFill>
                  <a:solidFill>
                    <a:srgbClr val="FFFFFF"/>
                  </a:solidFill>
                </a:uFill>
                <a:latin typeface="Calibri Light"/>
              </a:rPr>
              <a:t>Search tools</a:t>
            </a:r>
            <a:endParaRPr lang="en-US" sz="1800" b="0" strike="noStrike" spc="-1">
              <a:solidFill>
                <a:srgbClr val="000000"/>
              </a:solidFill>
              <a:uFill>
                <a:solidFill>
                  <a:srgbClr val="FFFFFF"/>
                </a:solidFill>
              </a:uFill>
              <a:latin typeface="Arial"/>
            </a:endParaRPr>
          </a:p>
        </p:txBody>
      </p:sp>
      <p:sp>
        <p:nvSpPr>
          <p:cNvPr id="146" name="CustomShape 2"/>
          <p:cNvSpPr/>
          <p:nvPr/>
        </p:nvSpPr>
        <p:spPr>
          <a:xfrm>
            <a:off x="838080" y="1596325"/>
            <a:ext cx="11353920" cy="49949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1" strike="noStrike" spc="-1" dirty="0" smtClean="0">
                <a:solidFill>
                  <a:srgbClr val="000000"/>
                </a:solidFill>
                <a:uFill>
                  <a:solidFill>
                    <a:srgbClr val="FFFFFF"/>
                  </a:solidFill>
                </a:uFill>
                <a:latin typeface="Calibri"/>
              </a:rPr>
              <a:t>Our ‘discovery search’ [EDS]system</a:t>
            </a:r>
            <a:r>
              <a:rPr lang="en-US" sz="2800" b="0" strike="noStrike" spc="-1" dirty="0">
                <a:solidFill>
                  <a:srgbClr val="000000"/>
                </a:solidFill>
                <a:uFill>
                  <a:solidFill>
                    <a:srgbClr val="FFFFFF"/>
                  </a:solidFill>
                </a:uFill>
                <a:latin typeface="Calibri"/>
              </a:rPr>
              <a:t>: </a:t>
            </a:r>
            <a:endParaRPr lang="en-US" sz="1800" b="0" strike="noStrike" spc="-1" dirty="0">
              <a:solidFill>
                <a:srgbClr val="000000"/>
              </a:solidFill>
              <a:uFill>
                <a:solidFill>
                  <a:srgbClr val="FFFFFF"/>
                </a:solidFill>
              </a:uFill>
              <a:latin typeface="Arial"/>
            </a:endParaRPr>
          </a:p>
          <a:p>
            <a:pPr marL="228600" indent="-227880">
              <a:lnSpc>
                <a:spcPct val="90000"/>
              </a:lnSpc>
              <a:buClr>
                <a:srgbClr val="000000"/>
              </a:buClr>
              <a:buFont typeface="Arial"/>
              <a:buChar char="•"/>
            </a:pPr>
            <a:r>
              <a:rPr lang="en-US" sz="2800" b="0" strike="noStrike" spc="-1" dirty="0">
                <a:solidFill>
                  <a:srgbClr val="000000"/>
                </a:solidFill>
                <a:uFill>
                  <a:solidFill>
                    <a:srgbClr val="FFFFFF"/>
                  </a:solidFill>
                </a:uFill>
                <a:latin typeface="Calibri"/>
              </a:rPr>
              <a:t>~90% of stuff we have e-records of</a:t>
            </a:r>
          </a:p>
          <a:p>
            <a:pPr marL="228600" indent="-227880">
              <a:lnSpc>
                <a:spcPct val="90000"/>
              </a:lnSpc>
              <a:buClr>
                <a:srgbClr val="000000"/>
              </a:buClr>
              <a:buFont typeface="Arial"/>
              <a:buChar char="•"/>
            </a:pPr>
            <a:r>
              <a:rPr lang="en-US" sz="2800" spc="-1" dirty="0">
                <a:solidFill>
                  <a:srgbClr val="000000"/>
                </a:solidFill>
                <a:uFill>
                  <a:solidFill>
                    <a:srgbClr val="FFFFFF"/>
                  </a:solidFill>
                </a:uFill>
                <a:latin typeface="Calibri"/>
              </a:rPr>
              <a:t>Bibliographic records – </a:t>
            </a:r>
            <a:r>
              <a:rPr lang="en-US" sz="2800" i="1" spc="-1" dirty="0">
                <a:solidFill>
                  <a:srgbClr val="000000"/>
                </a:solidFill>
                <a:uFill>
                  <a:solidFill>
                    <a:srgbClr val="FFFFFF"/>
                  </a:solidFill>
                </a:uFill>
                <a:latin typeface="Calibri"/>
              </a:rPr>
              <a:t>whether we </a:t>
            </a:r>
          </a:p>
          <a:p>
            <a:pPr marL="720">
              <a:lnSpc>
                <a:spcPct val="90000"/>
              </a:lnSpc>
              <a:buClr>
                <a:srgbClr val="000000"/>
              </a:buClr>
            </a:pPr>
            <a:r>
              <a:rPr lang="en-US" sz="2800" b="0" i="1" strike="noStrike" spc="-1" dirty="0">
                <a:solidFill>
                  <a:srgbClr val="000000"/>
                </a:solidFill>
                <a:uFill>
                  <a:solidFill>
                    <a:srgbClr val="FFFFFF"/>
                  </a:solidFill>
                </a:uFill>
                <a:latin typeface="Calibri"/>
              </a:rPr>
              <a:t>   </a:t>
            </a:r>
            <a:r>
              <a:rPr lang="en-US" sz="2800" b="0" i="1" strike="noStrike" spc="-1" dirty="0" smtClean="0">
                <a:solidFill>
                  <a:srgbClr val="000000"/>
                </a:solidFill>
                <a:uFill>
                  <a:solidFill>
                    <a:srgbClr val="FFFFFF"/>
                  </a:solidFill>
                </a:uFill>
                <a:latin typeface="Calibri"/>
              </a:rPr>
              <a:t>have those </a:t>
            </a:r>
            <a:r>
              <a:rPr lang="en-US" sz="2800" b="0" i="1" strike="noStrike" spc="-1" dirty="0">
                <a:solidFill>
                  <a:srgbClr val="000000"/>
                </a:solidFill>
                <a:uFill>
                  <a:solidFill>
                    <a:srgbClr val="FFFFFF"/>
                  </a:solidFill>
                </a:uFill>
                <a:latin typeface="Calibri"/>
              </a:rPr>
              <a:t>document or not</a:t>
            </a:r>
          </a:p>
          <a:p>
            <a:pPr marL="228600" indent="-227880">
              <a:lnSpc>
                <a:spcPct val="90000"/>
              </a:lnSpc>
              <a:buClr>
                <a:srgbClr val="000000"/>
              </a:buClr>
              <a:buFont typeface="Arial"/>
              <a:buChar char="•"/>
            </a:pPr>
            <a:r>
              <a:rPr lang="en-US" sz="2800" spc="-1" dirty="0" err="1">
                <a:solidFill>
                  <a:srgbClr val="000000"/>
                </a:solidFill>
                <a:uFill>
                  <a:solidFill>
                    <a:srgbClr val="FFFFFF"/>
                  </a:solidFill>
                </a:uFill>
                <a:latin typeface="Calibri"/>
              </a:rPr>
              <a:t>Ejournal</a:t>
            </a:r>
            <a:r>
              <a:rPr lang="en-US" sz="2800" spc="-1" dirty="0">
                <a:solidFill>
                  <a:srgbClr val="000000"/>
                </a:solidFill>
                <a:uFill>
                  <a:solidFill>
                    <a:srgbClr val="FFFFFF"/>
                  </a:solidFill>
                </a:uFill>
                <a:latin typeface="Calibri"/>
              </a:rPr>
              <a:t> articles</a:t>
            </a:r>
          </a:p>
          <a:p>
            <a:pPr marL="228600" indent="-227880">
              <a:lnSpc>
                <a:spcPct val="90000"/>
              </a:lnSpc>
              <a:buClr>
                <a:srgbClr val="000000"/>
              </a:buClr>
              <a:buFont typeface="Arial"/>
              <a:buChar char="•"/>
            </a:pPr>
            <a:r>
              <a:rPr lang="en-US" sz="2800" b="0" strike="noStrike" spc="-1" dirty="0" err="1">
                <a:solidFill>
                  <a:srgbClr val="000000"/>
                </a:solidFill>
                <a:uFill>
                  <a:solidFill>
                    <a:srgbClr val="FFFFFF"/>
                  </a:solidFill>
                </a:uFill>
                <a:latin typeface="Calibri"/>
              </a:rPr>
              <a:t>Ebooks</a:t>
            </a:r>
            <a:r>
              <a:rPr lang="en-US" sz="2800" b="0" strike="noStrike" spc="-1" dirty="0">
                <a:solidFill>
                  <a:srgbClr val="000000"/>
                </a:solidFill>
                <a:uFill>
                  <a:solidFill>
                    <a:srgbClr val="FFFFFF"/>
                  </a:solidFill>
                </a:uFill>
                <a:latin typeface="Calibri"/>
              </a:rPr>
              <a:t> and print books</a:t>
            </a:r>
          </a:p>
          <a:p>
            <a:pPr marL="228600" indent="-227880">
              <a:lnSpc>
                <a:spcPct val="90000"/>
              </a:lnSpc>
              <a:buClr>
                <a:srgbClr val="000000"/>
              </a:buClr>
              <a:buFont typeface="Arial"/>
              <a:buChar char="•"/>
            </a:pPr>
            <a:r>
              <a:rPr lang="en-US" sz="2800" i="1" spc="-1" dirty="0">
                <a:solidFill>
                  <a:srgbClr val="000000"/>
                </a:solidFill>
                <a:uFill>
                  <a:solidFill>
                    <a:srgbClr val="FFFFFF"/>
                  </a:solidFill>
                </a:uFill>
                <a:latin typeface="Calibri"/>
              </a:rPr>
              <a:t>Doesn’t know much about </a:t>
            </a:r>
            <a:r>
              <a:rPr lang="en-US" sz="2800" i="1" spc="-1" dirty="0" smtClean="0">
                <a:solidFill>
                  <a:srgbClr val="000000"/>
                </a:solidFill>
                <a:uFill>
                  <a:solidFill>
                    <a:srgbClr val="FFFFFF"/>
                  </a:solidFill>
                </a:uFill>
                <a:latin typeface="Calibri"/>
              </a:rPr>
              <a:t>datasets</a:t>
            </a:r>
          </a:p>
          <a:p>
            <a:pPr marL="720">
              <a:lnSpc>
                <a:spcPct val="90000"/>
              </a:lnSpc>
              <a:buClr>
                <a:srgbClr val="000000"/>
              </a:buClr>
            </a:pPr>
            <a:r>
              <a:rPr lang="en-US" sz="2800" b="1" spc="-1" dirty="0" smtClean="0">
                <a:solidFill>
                  <a:srgbClr val="000000"/>
                </a:solidFill>
                <a:uFill>
                  <a:solidFill>
                    <a:srgbClr val="FFFFFF"/>
                  </a:solidFill>
                </a:uFill>
                <a:latin typeface="Calibri"/>
              </a:rPr>
              <a:t>EDS is </a:t>
            </a:r>
            <a:r>
              <a:rPr lang="en-US" sz="2800" b="1" spc="-1" dirty="0">
                <a:solidFill>
                  <a:srgbClr val="000000"/>
                </a:solidFill>
                <a:uFill>
                  <a:solidFill>
                    <a:srgbClr val="FFFFFF"/>
                  </a:solidFill>
                </a:uFill>
                <a:latin typeface="Calibri"/>
              </a:rPr>
              <a:t>useful for (only) 3 things</a:t>
            </a:r>
          </a:p>
          <a:p>
            <a:pPr marL="228600" indent="-227880">
              <a:lnSpc>
                <a:spcPct val="90000"/>
              </a:lnSpc>
              <a:buClr>
                <a:srgbClr val="000000"/>
              </a:buClr>
              <a:buFont typeface="Arial"/>
              <a:buChar char="•"/>
            </a:pPr>
            <a:r>
              <a:rPr lang="en-US" sz="2800" spc="-1" dirty="0">
                <a:solidFill>
                  <a:srgbClr val="000000"/>
                </a:solidFill>
                <a:uFill>
                  <a:solidFill>
                    <a:srgbClr val="FFFFFF"/>
                  </a:solidFill>
                </a:uFill>
                <a:latin typeface="Calibri"/>
              </a:rPr>
              <a:t>Known item search/retrieval</a:t>
            </a:r>
          </a:p>
          <a:p>
            <a:pPr marL="228600" indent="-227880">
              <a:lnSpc>
                <a:spcPct val="90000"/>
              </a:lnSpc>
              <a:buClr>
                <a:srgbClr val="000000"/>
              </a:buClr>
              <a:buFont typeface="Arial"/>
              <a:buChar char="•"/>
            </a:pPr>
            <a:r>
              <a:rPr lang="en-US" sz="2800" spc="-1" dirty="0">
                <a:solidFill>
                  <a:srgbClr val="000000"/>
                </a:solidFill>
                <a:uFill>
                  <a:solidFill>
                    <a:srgbClr val="FFFFFF"/>
                  </a:solidFill>
                </a:uFill>
                <a:latin typeface="Calibri"/>
              </a:rPr>
              <a:t>Scanning information environment </a:t>
            </a:r>
          </a:p>
          <a:p>
            <a:pPr marL="720">
              <a:lnSpc>
                <a:spcPct val="90000"/>
              </a:lnSpc>
              <a:buClr>
                <a:srgbClr val="000000"/>
              </a:buClr>
            </a:pPr>
            <a:r>
              <a:rPr lang="en-US" sz="2800" spc="-1" dirty="0">
                <a:solidFill>
                  <a:srgbClr val="000000"/>
                </a:solidFill>
                <a:uFill>
                  <a:solidFill>
                    <a:srgbClr val="FFFFFF"/>
                  </a:solidFill>
                </a:uFill>
                <a:latin typeface="Calibri"/>
              </a:rPr>
              <a:t>   </a:t>
            </a:r>
            <a:r>
              <a:rPr lang="en-US" sz="2400" spc="-1" dirty="0">
                <a:solidFill>
                  <a:srgbClr val="000000"/>
                </a:solidFill>
                <a:uFill>
                  <a:solidFill>
                    <a:srgbClr val="FFFFFF"/>
                  </a:solidFill>
                </a:uFill>
                <a:latin typeface="Calibri"/>
              </a:rPr>
              <a:t>(aka ‘</a:t>
            </a:r>
            <a:r>
              <a:rPr lang="en-US" sz="2400" spc="-1" dirty="0" err="1">
                <a:solidFill>
                  <a:srgbClr val="000000"/>
                </a:solidFill>
                <a:uFill>
                  <a:solidFill>
                    <a:srgbClr val="FFFFFF"/>
                  </a:solidFill>
                </a:uFill>
                <a:latin typeface="Calibri"/>
              </a:rPr>
              <a:t>presearch</a:t>
            </a:r>
            <a:r>
              <a:rPr lang="en-US" sz="2400" spc="-1" dirty="0">
                <a:solidFill>
                  <a:srgbClr val="000000"/>
                </a:solidFill>
                <a:uFill>
                  <a:solidFill>
                    <a:srgbClr val="FFFFFF"/>
                  </a:solidFill>
                </a:uFill>
                <a:latin typeface="Calibri"/>
              </a:rPr>
              <a:t>’)</a:t>
            </a:r>
          </a:p>
          <a:p>
            <a:pPr marL="228600" indent="-227880">
              <a:lnSpc>
                <a:spcPct val="90000"/>
              </a:lnSpc>
              <a:buClr>
                <a:srgbClr val="000000"/>
              </a:buClr>
              <a:buFont typeface="Arial"/>
              <a:buChar char="•"/>
            </a:pPr>
            <a:r>
              <a:rPr lang="en-US" sz="2800" spc="-1" dirty="0">
                <a:solidFill>
                  <a:srgbClr val="000000"/>
                </a:solidFill>
                <a:uFill>
                  <a:solidFill>
                    <a:srgbClr val="FFFFFF"/>
                  </a:solidFill>
                </a:uFill>
                <a:latin typeface="Calibri"/>
              </a:rPr>
              <a:t>Mopping up outlying literature when </a:t>
            </a:r>
            <a:endParaRPr lang="en-US" sz="2800" spc="-1" dirty="0" smtClean="0">
              <a:solidFill>
                <a:srgbClr val="000000"/>
              </a:solidFill>
              <a:uFill>
                <a:solidFill>
                  <a:srgbClr val="FFFFFF"/>
                </a:solidFill>
              </a:uFill>
              <a:latin typeface="Calibri"/>
            </a:endParaRPr>
          </a:p>
          <a:p>
            <a:pPr marL="720">
              <a:lnSpc>
                <a:spcPct val="90000"/>
              </a:lnSpc>
              <a:buClr>
                <a:srgbClr val="000000"/>
              </a:buClr>
            </a:pPr>
            <a:r>
              <a:rPr lang="en-US" sz="2800" spc="-1" dirty="0">
                <a:solidFill>
                  <a:srgbClr val="000000"/>
                </a:solidFill>
                <a:uFill>
                  <a:solidFill>
                    <a:srgbClr val="FFFFFF"/>
                  </a:solidFill>
                </a:uFill>
                <a:latin typeface="Calibri"/>
              </a:rPr>
              <a:t> </a:t>
            </a:r>
            <a:r>
              <a:rPr lang="en-US" sz="2800" spc="-1" dirty="0" smtClean="0">
                <a:solidFill>
                  <a:srgbClr val="000000"/>
                </a:solidFill>
                <a:uFill>
                  <a:solidFill>
                    <a:srgbClr val="FFFFFF"/>
                  </a:solidFill>
                </a:uFill>
                <a:latin typeface="Calibri"/>
              </a:rPr>
              <a:t>  </a:t>
            </a:r>
            <a:r>
              <a:rPr lang="en-US" sz="2800" spc="-1" dirty="0" smtClean="0">
                <a:solidFill>
                  <a:srgbClr val="000000"/>
                </a:solidFill>
                <a:uFill>
                  <a:solidFill>
                    <a:srgbClr val="FFFFFF"/>
                  </a:solidFill>
                </a:uFill>
                <a:latin typeface="Calibri"/>
              </a:rPr>
              <a:t>you </a:t>
            </a:r>
            <a:r>
              <a:rPr lang="en-US" sz="2800" spc="-1" dirty="0">
                <a:solidFill>
                  <a:srgbClr val="000000"/>
                </a:solidFill>
                <a:uFill>
                  <a:solidFill>
                    <a:srgbClr val="FFFFFF"/>
                  </a:solidFill>
                </a:uFill>
                <a:latin typeface="Calibri"/>
              </a:rPr>
              <a:t>begin writing your first draft</a:t>
            </a:r>
          </a:p>
          <a:p>
            <a:pPr marL="228600" indent="-227880">
              <a:lnSpc>
                <a:spcPct val="90000"/>
              </a:lnSpc>
              <a:buClr>
                <a:srgbClr val="000000"/>
              </a:buClr>
              <a:buFont typeface="Arial"/>
              <a:buChar char="•"/>
            </a:pPr>
            <a:endParaRPr lang="en-US" sz="2800" spc="-1" dirty="0">
              <a:solidFill>
                <a:srgbClr val="000000"/>
              </a:solidFill>
              <a:uFill>
                <a:solidFill>
                  <a:srgbClr val="FFFFFF"/>
                </a:solidFill>
              </a:uFill>
              <a:latin typeface="Calibri"/>
            </a:endParaRPr>
          </a:p>
          <a:p>
            <a:pPr marL="228600" indent="-227880">
              <a:lnSpc>
                <a:spcPct val="90000"/>
              </a:lnSpc>
              <a:buClr>
                <a:srgbClr val="000000"/>
              </a:buClr>
              <a:buFont typeface="Arial"/>
              <a:buChar char="•"/>
            </a:pP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pic>
        <p:nvPicPr>
          <p:cNvPr id="4" name="Picture 3"/>
          <p:cNvPicPr>
            <a:picLocks noChangeAspect="1"/>
          </p:cNvPicPr>
          <p:nvPr/>
        </p:nvPicPr>
        <p:blipFill>
          <a:blip r:embed="rId4"/>
          <a:stretch>
            <a:fillRect/>
          </a:stretch>
        </p:blipFill>
        <p:spPr>
          <a:xfrm>
            <a:off x="4055455" y="12345"/>
            <a:ext cx="6784406" cy="1666484"/>
          </a:xfrm>
          <a:prstGeom prst="rect">
            <a:avLst/>
          </a:prstGeom>
        </p:spPr>
      </p:pic>
      <p:sp>
        <p:nvSpPr>
          <p:cNvPr id="13" name="CustomShape 4"/>
          <p:cNvSpPr/>
          <p:nvPr/>
        </p:nvSpPr>
        <p:spPr>
          <a:xfrm>
            <a:off x="5663175" y="1346040"/>
            <a:ext cx="1784483" cy="343800"/>
          </a:xfrm>
          <a:prstGeom prst="ellipse">
            <a:avLst/>
          </a:prstGeom>
          <a:noFill/>
          <a:ln>
            <a:round/>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41537937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2474" y="2119845"/>
            <a:ext cx="6067546" cy="4637476"/>
          </a:xfrm>
          <a:prstGeom prst="rect">
            <a:avLst/>
          </a:prstGeom>
          <a:ln>
            <a:solidFill>
              <a:schemeClr val="tx1"/>
            </a:solidFill>
          </a:ln>
        </p:spPr>
      </p:pic>
      <p:sp>
        <p:nvSpPr>
          <p:cNvPr id="155" name="CustomShape 1"/>
          <p:cNvSpPr/>
          <p:nvPr/>
        </p:nvSpPr>
        <p:spPr>
          <a:xfrm>
            <a:off x="139299" y="463680"/>
            <a:ext cx="11355141" cy="571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dirty="0">
                <a:solidFill>
                  <a:srgbClr val="000000"/>
                </a:solidFill>
                <a:uFill>
                  <a:solidFill>
                    <a:srgbClr val="FFFFFF"/>
                  </a:solidFill>
                </a:uFill>
                <a:latin typeface="Calibri"/>
              </a:rPr>
              <a:t>Your handy research toolkit:  </a:t>
            </a:r>
          </a:p>
          <a:p>
            <a:pPr>
              <a:lnSpc>
                <a:spcPct val="100000"/>
              </a:lnSpc>
            </a:pPr>
            <a:r>
              <a:rPr lang="en-US" sz="2800" b="0" strike="noStrike" spc="-1" dirty="0">
                <a:solidFill>
                  <a:srgbClr val="000000"/>
                </a:solidFill>
                <a:uFill>
                  <a:solidFill>
                    <a:srgbClr val="FFFFFF"/>
                  </a:solidFill>
                </a:uFill>
                <a:latin typeface="Calibri"/>
              </a:rPr>
              <a:t>Subject</a:t>
            </a:r>
            <a:r>
              <a:rPr lang="en-US" sz="2800" b="1" strike="noStrike" spc="-1" dirty="0">
                <a:solidFill>
                  <a:srgbClr val="000000"/>
                </a:solidFill>
                <a:uFill>
                  <a:solidFill>
                    <a:srgbClr val="FFFFFF"/>
                  </a:solidFill>
                </a:uFill>
                <a:latin typeface="Calibri"/>
              </a:rPr>
              <a:t> guides</a:t>
            </a:r>
            <a:r>
              <a:rPr lang="en-US" sz="2800" b="0" strike="noStrike" spc="-1" dirty="0">
                <a:solidFill>
                  <a:srgbClr val="000000"/>
                </a:solidFill>
                <a:uFill>
                  <a:solidFill>
                    <a:srgbClr val="FFFFFF"/>
                  </a:solidFill>
                </a:uFill>
                <a:latin typeface="Calibri"/>
              </a:rPr>
              <a:t>     </a:t>
            </a:r>
          </a:p>
          <a:p>
            <a:pPr>
              <a:lnSpc>
                <a:spcPct val="100000"/>
              </a:lnSpc>
            </a:pPr>
            <a:r>
              <a:rPr lang="en-US" sz="2800" b="0" strike="noStrike" spc="-1" dirty="0">
                <a:solidFill>
                  <a:srgbClr val="000000"/>
                </a:solidFill>
                <a:uFill>
                  <a:solidFill>
                    <a:srgbClr val="FFFFFF"/>
                  </a:solidFill>
                </a:uFill>
                <a:latin typeface="Calibri"/>
              </a:rPr>
              <a:t>subject </a:t>
            </a:r>
            <a:r>
              <a:rPr lang="en-US" sz="2800" b="1" strike="noStrike" spc="-1" dirty="0">
                <a:solidFill>
                  <a:srgbClr val="000000"/>
                </a:solidFill>
                <a:uFill>
                  <a:solidFill>
                    <a:srgbClr val="FFFFFF"/>
                  </a:solidFill>
                </a:uFill>
                <a:latin typeface="Calibri"/>
              </a:rPr>
              <a:t>databases </a:t>
            </a:r>
            <a:endParaRPr lang="en-US" sz="1800" b="0" strike="noStrike" spc="-1" dirty="0">
              <a:solidFill>
                <a:srgbClr val="000000"/>
              </a:solidFill>
              <a:uFill>
                <a:solidFill>
                  <a:srgbClr val="FFFFFF"/>
                </a:solidFill>
              </a:uFill>
              <a:latin typeface="Arial"/>
            </a:endParaRPr>
          </a:p>
        </p:txBody>
      </p:sp>
      <p:sp>
        <p:nvSpPr>
          <p:cNvPr id="156" name="CustomShape 2"/>
          <p:cNvSpPr/>
          <p:nvPr/>
        </p:nvSpPr>
        <p:spPr>
          <a:xfrm>
            <a:off x="2456872" y="1044841"/>
            <a:ext cx="306463" cy="279258"/>
          </a:xfrm>
          <a:prstGeom prst="rightArrow">
            <a:avLst>
              <a:gd name="adj1" fmla="val 50000"/>
              <a:gd name="adj2" fmla="val 50000"/>
            </a:avLst>
          </a:prstGeom>
          <a:noFill/>
          <a:ln>
            <a:round/>
          </a:ln>
        </p:spPr>
        <p:style>
          <a:lnRef idx="2">
            <a:schemeClr val="accent1">
              <a:shade val="50000"/>
            </a:schemeClr>
          </a:lnRef>
          <a:fillRef idx="1">
            <a:schemeClr val="accent1"/>
          </a:fillRef>
          <a:effectRef idx="0">
            <a:schemeClr val="accent1"/>
          </a:effectRef>
          <a:fontRef idx="minor"/>
        </p:style>
      </p:sp>
      <p:sp>
        <p:nvSpPr>
          <p:cNvPr id="164" name="CustomShape 8"/>
          <p:cNvSpPr/>
          <p:nvPr/>
        </p:nvSpPr>
        <p:spPr>
          <a:xfrm flipH="1">
            <a:off x="4688729" y="2477805"/>
            <a:ext cx="1722563" cy="498004"/>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pic>
        <p:nvPicPr>
          <p:cNvPr id="6" name="Picture 5"/>
          <p:cNvPicPr>
            <a:picLocks noChangeAspect="1"/>
          </p:cNvPicPr>
          <p:nvPr/>
        </p:nvPicPr>
        <p:blipFill>
          <a:blip r:embed="rId4"/>
          <a:stretch>
            <a:fillRect/>
          </a:stretch>
        </p:blipFill>
        <p:spPr>
          <a:xfrm>
            <a:off x="7535430" y="3259526"/>
            <a:ext cx="4610308" cy="3497795"/>
          </a:xfrm>
          <a:prstGeom prst="rect">
            <a:avLst/>
          </a:prstGeom>
          <a:ln>
            <a:solidFill>
              <a:schemeClr val="tx1"/>
            </a:solidFill>
          </a:ln>
        </p:spPr>
      </p:pic>
      <p:pic>
        <p:nvPicPr>
          <p:cNvPr id="171" name="Picture 1"/>
          <p:cNvPicPr/>
          <p:nvPr/>
        </p:nvPicPr>
        <p:blipFill>
          <a:blip r:embed="rId5"/>
          <a:stretch/>
        </p:blipFill>
        <p:spPr>
          <a:xfrm>
            <a:off x="7594863" y="3304274"/>
            <a:ext cx="1427217" cy="261019"/>
          </a:xfrm>
          <a:prstGeom prst="rect">
            <a:avLst/>
          </a:prstGeom>
          <a:ln>
            <a:noFill/>
          </a:ln>
        </p:spPr>
      </p:pic>
      <p:sp>
        <p:nvSpPr>
          <p:cNvPr id="166" name="CustomShape 10"/>
          <p:cNvSpPr/>
          <p:nvPr/>
        </p:nvSpPr>
        <p:spPr>
          <a:xfrm>
            <a:off x="7446510" y="3502295"/>
            <a:ext cx="296707" cy="2763448"/>
          </a:xfrm>
          <a:prstGeom prst="leftBrace">
            <a:avLst>
              <a:gd name="adj1" fmla="val 8333"/>
              <a:gd name="adj2" fmla="val 51020"/>
            </a:avLst>
          </a:prstGeom>
          <a:noFill/>
          <a:ln>
            <a:solidFill>
              <a:srgbClr val="4A7EBB"/>
            </a:solidFill>
            <a:round/>
          </a:ln>
        </p:spPr>
        <p:style>
          <a:lnRef idx="1">
            <a:schemeClr val="accent1"/>
          </a:lnRef>
          <a:fillRef idx="0">
            <a:schemeClr val="accent1"/>
          </a:fillRef>
          <a:effectRef idx="0">
            <a:schemeClr val="accent1"/>
          </a:effectRef>
          <a:fontRef idx="minor"/>
        </p:style>
      </p:sp>
      <p:pic>
        <p:nvPicPr>
          <p:cNvPr id="20" name="Picture 1"/>
          <p:cNvPicPr/>
          <p:nvPr/>
        </p:nvPicPr>
        <p:blipFill>
          <a:blip r:embed="rId5"/>
          <a:stretch/>
        </p:blipFill>
        <p:spPr>
          <a:xfrm>
            <a:off x="39718" y="4168175"/>
            <a:ext cx="903866" cy="238456"/>
          </a:xfrm>
          <a:prstGeom prst="rect">
            <a:avLst/>
          </a:prstGeom>
          <a:ln>
            <a:noFill/>
          </a:ln>
        </p:spPr>
      </p:pic>
      <p:pic>
        <p:nvPicPr>
          <p:cNvPr id="21" name="Picture 1"/>
          <p:cNvPicPr/>
          <p:nvPr/>
        </p:nvPicPr>
        <p:blipFill>
          <a:blip r:embed="rId5"/>
          <a:stretch/>
        </p:blipFill>
        <p:spPr>
          <a:xfrm>
            <a:off x="3363335" y="4000309"/>
            <a:ext cx="1062750" cy="250677"/>
          </a:xfrm>
          <a:prstGeom prst="rect">
            <a:avLst/>
          </a:prstGeom>
          <a:ln>
            <a:noFill/>
          </a:ln>
        </p:spPr>
      </p:pic>
      <p:sp>
        <p:nvSpPr>
          <p:cNvPr id="22" name="CustomShape 11">
            <a:extLst>
              <a:ext uri="{FF2B5EF4-FFF2-40B4-BE49-F238E27FC236}">
                <a16:creationId xmlns:a16="http://schemas.microsoft.com/office/drawing/2014/main" xmlns="" id="{A4B2E2CC-9E45-495E-8B0E-107E59F169B7}"/>
              </a:ext>
            </a:extLst>
          </p:cNvPr>
          <p:cNvSpPr/>
          <p:nvPr/>
        </p:nvSpPr>
        <p:spPr>
          <a:xfrm>
            <a:off x="4527406" y="5497269"/>
            <a:ext cx="2624170" cy="2506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i="1" spc="-1" dirty="0">
                <a:solidFill>
                  <a:srgbClr val="2E75B6"/>
                </a:solidFill>
                <a:uFill>
                  <a:solidFill>
                    <a:srgbClr val="FFFFFF"/>
                  </a:solidFill>
                </a:uFill>
                <a:latin typeface="Calibri"/>
                <a:ea typeface="DejaVu Sans"/>
              </a:rPr>
              <a:t>Authoritative, quality background info</a:t>
            </a:r>
            <a:endParaRPr lang="en-US" sz="1800" b="0" strike="noStrike" spc="-1" dirty="0">
              <a:solidFill>
                <a:srgbClr val="000000"/>
              </a:solidFill>
              <a:uFill>
                <a:solidFill>
                  <a:srgbClr val="FFFFFF"/>
                </a:solidFill>
              </a:uFill>
              <a:latin typeface="Arial"/>
            </a:endParaRPr>
          </a:p>
        </p:txBody>
      </p:sp>
      <p:sp>
        <p:nvSpPr>
          <p:cNvPr id="23" name="CustomShape 10">
            <a:extLst>
              <a:ext uri="{FF2B5EF4-FFF2-40B4-BE49-F238E27FC236}">
                <a16:creationId xmlns:a16="http://schemas.microsoft.com/office/drawing/2014/main" xmlns="" id="{1222FA40-D503-464A-B8DE-630D6E5D8ABF}"/>
              </a:ext>
            </a:extLst>
          </p:cNvPr>
          <p:cNvSpPr/>
          <p:nvPr/>
        </p:nvSpPr>
        <p:spPr>
          <a:xfrm rot="10800000">
            <a:off x="4296294" y="4750121"/>
            <a:ext cx="296707" cy="1716619"/>
          </a:xfrm>
          <a:prstGeom prst="leftBrace">
            <a:avLst>
              <a:gd name="adj1" fmla="val 8333"/>
              <a:gd name="adj2" fmla="val 51020"/>
            </a:avLst>
          </a:prstGeom>
          <a:noFill/>
          <a:ln>
            <a:solidFill>
              <a:srgbClr val="4A7EBB"/>
            </a:solidFill>
            <a:round/>
          </a:ln>
        </p:spPr>
        <p:style>
          <a:lnRef idx="1">
            <a:schemeClr val="accent1"/>
          </a:lnRef>
          <a:fillRef idx="0">
            <a:schemeClr val="accent1"/>
          </a:fillRef>
          <a:effectRef idx="0">
            <a:schemeClr val="accent1"/>
          </a:effectRef>
          <a:fontRef idx="minor"/>
        </p:style>
      </p:sp>
      <p:sp>
        <p:nvSpPr>
          <p:cNvPr id="24" name="CustomShape 13">
            <a:extLst>
              <a:ext uri="{FF2B5EF4-FFF2-40B4-BE49-F238E27FC236}">
                <a16:creationId xmlns:a16="http://schemas.microsoft.com/office/drawing/2014/main" xmlns="" id="{58328DE7-403B-4E96-A7F0-72E5B63D436D}"/>
              </a:ext>
            </a:extLst>
          </p:cNvPr>
          <p:cNvSpPr/>
          <p:nvPr/>
        </p:nvSpPr>
        <p:spPr>
          <a:xfrm>
            <a:off x="6583874" y="4570566"/>
            <a:ext cx="1015997" cy="83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0" i="1" strike="noStrike" spc="-1" dirty="0">
                <a:solidFill>
                  <a:srgbClr val="2E75B6"/>
                </a:solidFill>
                <a:uFill>
                  <a:solidFill>
                    <a:srgbClr val="FFFFFF"/>
                  </a:solidFill>
                </a:uFill>
                <a:latin typeface="Calibri Light" panose="020F0302020204030204" pitchFamily="34" charset="0"/>
                <a:ea typeface="DejaVu Sans"/>
                <a:cs typeface="Calibri Light" panose="020F0302020204030204" pitchFamily="34" charset="0"/>
              </a:rPr>
              <a:t>Use to find scholarly or professional articles</a:t>
            </a:r>
            <a:endParaRPr lang="en-US" sz="1800" b="0" strike="noStrike" spc="-1" dirty="0">
              <a:solidFill>
                <a:srgbClr val="000000"/>
              </a:solidFill>
              <a:uFill>
                <a:solidFill>
                  <a:srgbClr val="FFFFFF"/>
                </a:solidFill>
              </a:uFill>
              <a:latin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6"/>
          <a:stretch>
            <a:fillRect/>
          </a:stretch>
        </p:blipFill>
        <p:spPr>
          <a:xfrm>
            <a:off x="6478661" y="173099"/>
            <a:ext cx="5291799" cy="3024664"/>
          </a:xfrm>
          <a:prstGeom prst="rect">
            <a:avLst/>
          </a:prstGeom>
        </p:spPr>
      </p:pic>
      <p:sp>
        <p:nvSpPr>
          <p:cNvPr id="168" name="CustomShape 12"/>
          <p:cNvSpPr/>
          <p:nvPr/>
        </p:nvSpPr>
        <p:spPr>
          <a:xfrm>
            <a:off x="6292776" y="2291516"/>
            <a:ext cx="1006286" cy="268598"/>
          </a:xfrm>
          <a:prstGeom prst="ellipse">
            <a:avLst/>
          </a:prstGeom>
          <a:noFill/>
          <a:ln>
            <a:round/>
          </a:ln>
        </p:spPr>
        <p:style>
          <a:lnRef idx="2">
            <a:schemeClr val="accent1">
              <a:shade val="50000"/>
            </a:schemeClr>
          </a:lnRef>
          <a:fillRef idx="1">
            <a:schemeClr val="accent1"/>
          </a:fillRef>
          <a:effectRef idx="0">
            <a:schemeClr val="accent1"/>
          </a:effectRef>
          <a:fontRef idx="minor"/>
        </p:style>
        <p:txBody>
          <a:bodyPr/>
          <a:lstStyle/>
          <a:p>
            <a:endParaRPr lang="en-US" dirty="0"/>
          </a:p>
        </p:txBody>
      </p:sp>
      <p:pic>
        <p:nvPicPr>
          <p:cNvPr id="18" name="Picture 1">
            <a:extLst>
              <a:ext uri="{FF2B5EF4-FFF2-40B4-BE49-F238E27FC236}">
                <a16:creationId xmlns:a16="http://schemas.microsoft.com/office/drawing/2014/main" xmlns="" id="{7C874CCD-1098-499B-8C39-5FB3C093A959}"/>
              </a:ext>
            </a:extLst>
          </p:cNvPr>
          <p:cNvPicPr/>
          <p:nvPr/>
        </p:nvPicPr>
        <p:blipFill>
          <a:blip r:embed="rId5"/>
          <a:stretch/>
        </p:blipFill>
        <p:spPr>
          <a:xfrm>
            <a:off x="6383760" y="90106"/>
            <a:ext cx="2101562" cy="324597"/>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C2E71F-048E-446B-BA2C-7882D41EC0EC}"/>
              </a:ext>
            </a:extLst>
          </p:cNvPr>
          <p:cNvSpPr>
            <a:spLocks noGrp="1"/>
          </p:cNvSpPr>
          <p:nvPr>
            <p:ph type="title"/>
          </p:nvPr>
        </p:nvSpPr>
        <p:spPr/>
        <p:txBody>
          <a:bodyPr/>
          <a:lstStyle/>
          <a:p>
            <a:r>
              <a:rPr lang="en-US" dirty="0"/>
              <a:t>DATA: If you’re interested in </a:t>
            </a:r>
            <a:r>
              <a:rPr lang="en-US" i="1" dirty="0"/>
              <a:t>places with problems</a:t>
            </a:r>
          </a:p>
        </p:txBody>
      </p:sp>
      <p:sp>
        <p:nvSpPr>
          <p:cNvPr id="3" name="Subtitle 2">
            <a:extLst>
              <a:ext uri="{FF2B5EF4-FFF2-40B4-BE49-F238E27FC236}">
                <a16:creationId xmlns:a16="http://schemas.microsoft.com/office/drawing/2014/main" xmlns="" id="{59D28199-F93B-4110-A8F3-79C366EDEDB4}"/>
              </a:ext>
            </a:extLst>
          </p:cNvPr>
          <p:cNvSpPr>
            <a:spLocks noGrp="1"/>
          </p:cNvSpPr>
          <p:nvPr>
            <p:ph type="subTitle"/>
          </p:nvPr>
        </p:nvSpPr>
        <p:spPr>
          <a:xfrm>
            <a:off x="618885" y="1418400"/>
            <a:ext cx="10972440" cy="5166000"/>
          </a:xfrm>
        </p:spPr>
        <p:txBody>
          <a:bodyPr/>
          <a:lstStyle/>
          <a:p>
            <a:r>
              <a:rPr lang="en-US" sz="3200" dirty="0"/>
              <a:t>Start with local journalism to get a handle on local problems – so you learn what to look for, where in more authoritative, rigorous sources</a:t>
            </a:r>
          </a:p>
          <a:p>
            <a:pPr lvl="1"/>
            <a:r>
              <a:rPr lang="en-US" i="1" dirty="0"/>
              <a:t>Access World News </a:t>
            </a:r>
            <a:r>
              <a:rPr lang="en-US" dirty="0"/>
              <a:t>database is pretty simple, but covers newspapers across the US (even small cities like Roanoke) and much of the </a:t>
            </a:r>
            <a:r>
              <a:rPr lang="en-US" dirty="0" smtClean="0"/>
              <a:t>globe.  (</a:t>
            </a:r>
            <a:r>
              <a:rPr lang="en-US" i="1" dirty="0" smtClean="0"/>
              <a:t>Factiva</a:t>
            </a:r>
            <a:r>
              <a:rPr lang="en-US" dirty="0" smtClean="0"/>
              <a:t> is bigger, in the US and internationally, and more powerful, but a little harder to learn.)</a:t>
            </a:r>
            <a:endParaRPr lang="en-US" dirty="0"/>
          </a:p>
          <a:p>
            <a:pPr marL="285750" lvl="1" indent="-285750">
              <a:buFont typeface="Arial" panose="020B0604020202020204" pitchFamily="34" charset="0"/>
              <a:buChar char="•"/>
            </a:pPr>
            <a:r>
              <a:rPr lang="en-US" dirty="0"/>
              <a:t>Search for locations (</a:t>
            </a:r>
            <a:r>
              <a:rPr lang="en-US" dirty="0" err="1"/>
              <a:t>eg</a:t>
            </a:r>
            <a:r>
              <a:rPr lang="en-US" dirty="0"/>
              <a:t>, “Radford army ammunition plant” – in quotes)</a:t>
            </a:r>
          </a:p>
          <a:p>
            <a:pPr marL="285750" lvl="1" indent="-285750">
              <a:buFont typeface="Arial" panose="020B0604020202020204" pitchFamily="34" charset="0"/>
              <a:buChar char="•"/>
            </a:pPr>
            <a:r>
              <a:rPr lang="en-US" dirty="0"/>
              <a:t>Search for hazards (</a:t>
            </a:r>
            <a:r>
              <a:rPr lang="en-US" dirty="0" err="1"/>
              <a:t>eg</a:t>
            </a:r>
            <a:r>
              <a:rPr lang="en-US" dirty="0"/>
              <a:t>, pollutant* or toxin* or </a:t>
            </a:r>
            <a:r>
              <a:rPr lang="en-US" dirty="0" smtClean="0"/>
              <a:t>hazard</a:t>
            </a:r>
            <a:r>
              <a:rPr lang="en-US" dirty="0" smtClean="0"/>
              <a:t>*)</a:t>
            </a:r>
            <a:endParaRPr lang="en-US" dirty="0"/>
          </a:p>
          <a:p>
            <a:pPr marL="285750" lvl="1" indent="-285750">
              <a:buFont typeface="Arial" panose="020B0604020202020204" pitchFamily="34" charset="0"/>
              <a:buChar char="•"/>
            </a:pPr>
            <a:r>
              <a:rPr lang="en-US" dirty="0"/>
              <a:t>Interpret articles (and </a:t>
            </a:r>
            <a:r>
              <a:rPr lang="en-US" i="1" dirty="0"/>
              <a:t>harvest further search terms </a:t>
            </a:r>
            <a:r>
              <a:rPr lang="en-US" dirty="0"/>
              <a:t>that may appear in scholarly articles or in tables of numerical data)</a:t>
            </a:r>
          </a:p>
          <a:p>
            <a:pPr marL="285750" lvl="2" indent="-285750">
              <a:buFont typeface="Arial" panose="020B0604020202020204" pitchFamily="34" charset="0"/>
              <a:buChar char="•"/>
            </a:pPr>
            <a:r>
              <a:rPr lang="en-US" dirty="0"/>
              <a:t>What kinds of data are reported? </a:t>
            </a:r>
          </a:p>
          <a:p>
            <a:pPr marL="285750" lvl="2" indent="-285750">
              <a:buFont typeface="Arial" panose="020B0604020202020204" pitchFamily="34" charset="0"/>
              <a:buChar char="•"/>
            </a:pPr>
            <a:r>
              <a:rPr lang="en-US" dirty="0"/>
              <a:t>Who gathered them (so you can go to the agency)?  </a:t>
            </a:r>
          </a:p>
          <a:p>
            <a:pPr marL="285750" lvl="2" indent="-285750">
              <a:buFont typeface="Arial" panose="020B0604020202020204" pitchFamily="34" charset="0"/>
              <a:buChar char="•"/>
            </a:pPr>
            <a:r>
              <a:rPr lang="en-US" dirty="0"/>
              <a:t>For what purpose did they gather and report those data?</a:t>
            </a:r>
          </a:p>
          <a:p>
            <a:pPr marL="285750" lvl="2" indent="-285750">
              <a:buFont typeface="Arial" panose="020B0604020202020204" pitchFamily="34" charset="0"/>
              <a:buChar char="•"/>
            </a:pPr>
            <a:r>
              <a:rPr lang="en-US" dirty="0"/>
              <a:t>What people or institutions are names as experts (so you can see what scholarship they’ve done on the topic)?</a:t>
            </a:r>
          </a:p>
          <a:p>
            <a:pPr marL="914400" lvl="2" indent="0">
              <a:buNone/>
            </a:pPr>
            <a:endParaRPr lang="en-US" dirty="0"/>
          </a:p>
        </p:txBody>
      </p:sp>
    </p:spTree>
    <p:extLst>
      <p:ext uri="{BB962C8B-B14F-4D97-AF65-F5344CB8AC3E}">
        <p14:creationId xmlns:p14="http://schemas.microsoft.com/office/powerpoint/2010/main" val="468732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16413</TotalTime>
  <Words>1745</Words>
  <Application>Microsoft Office PowerPoint</Application>
  <PresentationFormat>Widescreen</PresentationFormat>
  <Paragraphs>179</Paragraphs>
  <Slides>27</Slides>
  <Notes>27</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27</vt:i4>
      </vt:variant>
    </vt:vector>
  </HeadingPairs>
  <TitlesOfParts>
    <vt:vector size="39" baseType="lpstr">
      <vt:lpstr>Arial</vt:lpstr>
      <vt:lpstr>Calibri</vt:lpstr>
      <vt:lpstr>Calibri Light</vt:lpstr>
      <vt:lpstr>Courier New</vt:lpstr>
      <vt:lpstr>DejaVu Sans</vt:lpstr>
      <vt:lpstr>Helvetica</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Start by taking stock</vt:lpstr>
      <vt:lpstr>PowerPoint Presentation</vt:lpstr>
      <vt:lpstr>PowerPoint Presentation</vt:lpstr>
      <vt:lpstr>DATA: If you’re interested in places with problems</vt:lpstr>
      <vt:lpstr>PowerPoint Presentation</vt:lpstr>
      <vt:lpstr>What new search terms would you harvest?</vt:lpstr>
      <vt:lpstr>DATA: If you’re interested in problems in general</vt:lpstr>
      <vt:lpstr>Compilations are usually easier to start in</vt:lpstr>
      <vt:lpstr>I didn’t type a  word to get these reports</vt:lpstr>
      <vt:lpstr>…which led here</vt:lpstr>
      <vt:lpstr>Searching by hazard</vt:lpstr>
      <vt:lpstr>PowerPoint Presentation</vt:lpstr>
      <vt:lpstr>Layer data into a map</vt:lpstr>
      <vt:lpstr>Experiment: environmental legacy of policy?</vt:lpstr>
      <vt:lpstr>LIT SEARCH: thematic collections pull together lots of stuff</vt:lpstr>
      <vt:lpstr>Think of them as merely starters – so you can harvest more precise search terms, including author names, technical terms, citations…</vt:lpstr>
      <vt:lpstr>PowerPoint Presentation</vt:lpstr>
      <vt:lpstr>PowerPoint Presentation</vt:lpstr>
      <vt:lpstr>PowerPoint Presentation</vt:lpstr>
      <vt:lpstr>PowerPoint Presentation</vt:lpstr>
      <vt:lpstr>PowerPoint Presentation</vt:lpstr>
      <vt:lpstr>Speed dating:  click-connect your simple searches. Experiment!  See what comes up.</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of information searching in PSCI/IS</dc:title>
  <dc:subject/>
  <dc:creator>Pencek, Bruce</dc:creator>
  <dc:description/>
  <cp:lastModifiedBy>bpencek</cp:lastModifiedBy>
  <cp:revision>197</cp:revision>
  <cp:lastPrinted>2018-03-14T20:43:25Z</cp:lastPrinted>
  <dcterms:created xsi:type="dcterms:W3CDTF">2016-09-15T19:24:49Z</dcterms:created>
  <dcterms:modified xsi:type="dcterms:W3CDTF">2018-05-31T17:33:49Z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1</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2</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29</vt:i4>
  </property>
</Properties>
</file>